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0" autoAdjust="0"/>
    <p:restoredTop sz="94703" autoAdjust="0"/>
  </p:normalViewPr>
  <p:slideViewPr>
    <p:cSldViewPr snapToGrid="0" showGuides="1">
      <p:cViewPr varScale="1">
        <p:scale>
          <a:sx n="79" d="100"/>
          <a:sy n="79" d="100"/>
        </p:scale>
        <p:origin x="701" y="67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13C23-7C4F-AE4F-8C31-6ACAF8B401CF}" type="datetimeFigureOut">
              <a:rPr kumimoji="1" lang="zh-CN" altLang="en-US" smtClean="0"/>
              <a:t>2024/8/20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9589E-6969-B44D-A2DE-9D2E4BD734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5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9589E-6969-B44D-A2DE-9D2E4BD734B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0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56EE7-6424-713B-AE0F-85E4E98CC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206DCC-D4CB-1D9A-DC9E-8E39E9437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B2B9A1-E2E3-E9F0-EE7A-987D45CD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1ABB32-1BD4-ACCE-0666-2CECCAC5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56341-C225-EDF0-883E-A42E4CC5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69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A1D08-0330-92C4-6A41-0E77EABF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0DE799-8FD5-E318-8D13-2089CA1FE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C0C05-95CA-1306-54A7-0EB7C056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6A5EA-562C-8F02-678C-195A3A76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F6513-2CDF-1E98-CAC8-95B07F5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340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C3AE72-948A-44A7-920E-C7D3D8288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342F4A-FD16-BD55-1022-7C981FB8F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9B032A-DFC0-48CC-1CA8-F54A7741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F305D-9A4B-2443-8535-18C822FF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17C60-BBC1-0F1E-A2F5-3E6064A2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82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26E69-200A-E676-A353-7D216FFE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71A3A-8F2B-269C-9B71-F1507D68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28883-7557-D7CB-70A4-591FC497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BEAE2-0FD6-BA7B-099A-D961AC77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80BCE-E140-9FD4-761A-43767D60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781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F0218-C3B6-CD99-6DF1-4276BEE51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8C7071-21A6-4D67-FD6D-96E2EE13D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1E2C5-1D34-B513-B159-4B20A696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48A72-9D47-728D-2891-2A7A9AD2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A0348-4F4C-DF76-8445-8B8C51C2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927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99BA1-A7A2-BC16-3246-B969437B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F50C8-9BC4-CFA3-DCD8-8FADDB17B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51EBFB-B85A-C97A-35D3-BC76EEA39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31B44-87B1-C434-9E1D-4DD84750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748305-03F2-962F-D8AF-9919CAAB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55EA95-F3E3-FDD1-90DE-C7A57F73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997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8D441-9B97-8DBF-7118-F6E99343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B0B3A-B471-60E1-0152-4D668F1B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E78BFD-AB71-3015-772A-A12404217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CFBECB-5D9B-AAB3-7A74-3DF36C342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81B420-E28A-C3D1-E25C-7F4C46461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92E769-D115-6B05-8E67-CD3D4678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5A8F1C-DA02-A878-F9CB-322CAA9E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D3582B-6CA3-6950-FFCB-BD30E9F7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125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DE995-06CA-0028-4780-ECE58F3C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8EC3E0-29BD-FE47-B902-76E2A38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6D8A75-E604-20AE-CCBE-96769132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06A6F9-533B-81A9-25E5-9EE0831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26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D21FED-371B-043B-7B05-547914B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3B9709-6316-6455-6B6D-44D3A422B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CDFB1-7EA5-2B14-B06D-E64E008F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371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8AE1C-7B24-6E01-AB8D-ADEB2C02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611F7-B1C7-7EA1-E840-C919F4F5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24FB23-FC05-49B7-429C-CBB657B68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7998FA-BBDD-3FE2-DD42-AF5572ED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D5107C-D46D-E3FB-0BFE-E43F3575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7EA69D-DD51-7094-81B7-ED659072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383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47014-08C3-0AE2-A3C7-F2149269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BADCD4-CDB0-7D78-AC6D-4F17869AA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81F6AE-4DC7-263E-10BC-3A6088221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5FB713-8BB3-50FE-380C-C004E8FD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3A560C-8652-C7F6-AC15-695BE571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A45DE9-A939-3832-08A1-C1BDC034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356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7D1193-7EA4-2310-85D8-D23A1CCD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3B2CB-AE4D-A8C9-FCC9-F2394D89A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220EB-B233-B915-6149-781FCED62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80DC38-5D23-A0DD-1347-B1DE11C5D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06206-964D-8313-42ED-46AB24D3D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4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28.png"/><Relationship Id="rId2" Type="http://schemas.openxmlformats.org/officeDocument/2006/relationships/image" Target="../media/image9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2.pn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A142187E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microsoft.com/office/2007/relationships/hdphoto" Target="../media/hdphoto1.wdp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8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C18ABB-F6B8-2931-FCEC-8A4E2A551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5778" t="1" r="15778" b="-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E9349E-CD49-C4E8-DCB5-77132992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" y="1595438"/>
            <a:ext cx="12191979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kumimoji="1" lang="en-US" altLang="zh-CN" sz="3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kumimoji="1" lang="en-US" altLang="zh-CN" sz="3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Emergence of Social Norms in Generative Agent Societies: </a:t>
            </a:r>
            <a:br>
              <a:rPr kumimoji="1" lang="en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Principles and Architecture </a:t>
            </a:r>
            <a:br>
              <a:rPr kumimoji="1" lang="en" altLang="zh-CN" sz="3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en-US" altLang="zh-CN" sz="3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086FC2-CF30-A29B-1C15-74F15B5679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Siyue</a:t>
            </a:r>
            <a:r>
              <a:rPr kumimoji="1"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</a:t>
            </a:r>
          </a:p>
        </p:txBody>
      </p:sp>
    </p:spTree>
    <p:extLst>
      <p:ext uri="{BB962C8B-B14F-4D97-AF65-F5344CB8AC3E}">
        <p14:creationId xmlns:p14="http://schemas.microsoft.com/office/powerpoint/2010/main" val="49214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78B8E89C-F7EF-51A8-C8E7-61879D4E5C1A}"/>
              </a:ext>
            </a:extLst>
          </p:cNvPr>
          <p:cNvSpPr/>
          <p:nvPr/>
        </p:nvSpPr>
        <p:spPr>
          <a:xfrm>
            <a:off x="2952749" y="4949398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FCE9D9-7795-4532-6F04-A4D60C8B730C}"/>
              </a:ext>
            </a:extLst>
          </p:cNvPr>
          <p:cNvSpPr/>
          <p:nvPr/>
        </p:nvSpPr>
        <p:spPr>
          <a:xfrm>
            <a:off x="2926115" y="2947583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C159FE-0135-7D1E-7238-1761C6607FFD}"/>
              </a:ext>
            </a:extLst>
          </p:cNvPr>
          <p:cNvSpPr/>
          <p:nvPr/>
        </p:nvSpPr>
        <p:spPr>
          <a:xfrm>
            <a:off x="2926117" y="1134085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388126"/>
            <a:ext cx="836023" cy="38559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: 圆角 21">
            <a:extLst>
              <a:ext uri="{FF2B5EF4-FFF2-40B4-BE49-F238E27FC236}">
                <a16:creationId xmlns:a16="http://schemas.microsoft.com/office/drawing/2014/main" id="{C4E7C673-D97C-D20C-7D08-8B99EC9A6127}"/>
              </a:ext>
            </a:extLst>
          </p:cNvPr>
          <p:cNvSpPr/>
          <p:nvPr/>
        </p:nvSpPr>
        <p:spPr>
          <a:xfrm>
            <a:off x="2926116" y="809330"/>
            <a:ext cx="3838239" cy="39094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1">
            <a:extLst>
              <a:ext uri="{FF2B5EF4-FFF2-40B4-BE49-F238E27FC236}">
                <a16:creationId xmlns:a16="http://schemas.microsoft.com/office/drawing/2014/main" id="{0006C2B3-C65C-1B37-416E-4A510F2BE7C8}"/>
              </a:ext>
            </a:extLst>
          </p:cNvPr>
          <p:cNvSpPr/>
          <p:nvPr/>
        </p:nvSpPr>
        <p:spPr>
          <a:xfrm>
            <a:off x="2926116" y="2592046"/>
            <a:ext cx="3838238" cy="412974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1">
            <a:extLst>
              <a:ext uri="{FF2B5EF4-FFF2-40B4-BE49-F238E27FC236}">
                <a16:creationId xmlns:a16="http://schemas.microsoft.com/office/drawing/2014/main" id="{F391AC82-95FD-42F8-DB70-4EC9D4A3A279}"/>
              </a:ext>
            </a:extLst>
          </p:cNvPr>
          <p:cNvSpPr/>
          <p:nvPr/>
        </p:nvSpPr>
        <p:spPr>
          <a:xfrm>
            <a:off x="2952749" y="4557573"/>
            <a:ext cx="3830921" cy="407016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1C4939-6C63-CC77-10B8-67B2371A8AE5}"/>
              </a:ext>
            </a:extLst>
          </p:cNvPr>
          <p:cNvGrpSpPr/>
          <p:nvPr/>
        </p:nvGrpSpPr>
        <p:grpSpPr>
          <a:xfrm>
            <a:off x="3066637" y="1349523"/>
            <a:ext cx="3603147" cy="430438"/>
            <a:chOff x="-4062753" y="2806283"/>
            <a:chExt cx="3603147" cy="430438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4C8AE234-1FD0-1A51-F95B-65205A63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062753" y="2806283"/>
              <a:ext cx="3603147" cy="177424"/>
            </a:xfrm>
            <a:prstGeom prst="rect">
              <a:avLst/>
            </a:prstGeom>
          </p:spPr>
        </p:pic>
        <p:pic>
          <p:nvPicPr>
            <p:cNvPr id="29" name="图形 3">
              <a:extLst>
                <a:ext uri="{FF2B5EF4-FFF2-40B4-BE49-F238E27FC236}">
                  <a16:creationId xmlns:a16="http://schemas.microsoft.com/office/drawing/2014/main" id="{958BB4A3-B13B-1766-B877-3DA49027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796909" y="3056110"/>
              <a:ext cx="2863977" cy="180611"/>
            </a:xfrm>
            <a:prstGeom prst="rect">
              <a:avLst/>
            </a:prstGeom>
          </p:spPr>
        </p:pic>
      </p:grpSp>
      <p:pic>
        <p:nvPicPr>
          <p:cNvPr id="31" name="图形 5">
            <a:extLst>
              <a:ext uri="{FF2B5EF4-FFF2-40B4-BE49-F238E27FC236}">
                <a16:creationId xmlns:a16="http://schemas.microsoft.com/office/drawing/2014/main" id="{34C3B2D8-D227-B522-CE99-30ECECAA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2749" y="3241141"/>
            <a:ext cx="3830921" cy="18495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3BB270-A5F4-51C9-8908-8905E2143DB2}"/>
              </a:ext>
            </a:extLst>
          </p:cNvPr>
          <p:cNvGrpSpPr/>
          <p:nvPr/>
        </p:nvGrpSpPr>
        <p:grpSpPr>
          <a:xfrm>
            <a:off x="3092493" y="5129334"/>
            <a:ext cx="3505484" cy="375905"/>
            <a:chOff x="-4607312" y="4118992"/>
            <a:chExt cx="4036262" cy="458617"/>
          </a:xfrm>
        </p:grpSpPr>
        <p:pic>
          <p:nvPicPr>
            <p:cNvPr id="34" name="图形 6">
              <a:extLst>
                <a:ext uri="{FF2B5EF4-FFF2-40B4-BE49-F238E27FC236}">
                  <a16:creationId xmlns:a16="http://schemas.microsoft.com/office/drawing/2014/main" id="{F4CAA961-B2A6-D3DA-7002-735A2807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4607312" y="4377399"/>
              <a:ext cx="4036262" cy="200210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5A2CFD0D-F9AE-3DD5-1E9D-AC28695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073127" y="4118992"/>
              <a:ext cx="2670851" cy="197493"/>
            </a:xfrm>
            <a:prstGeom prst="rect">
              <a:avLst/>
            </a:prstGeom>
          </p:spPr>
        </p:pic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BCA2761E-B10C-6727-B0BF-55E4F6A226EB}"/>
              </a:ext>
            </a:extLst>
          </p:cNvPr>
          <p:cNvSpPr/>
          <p:nvPr/>
        </p:nvSpPr>
        <p:spPr>
          <a:xfrm>
            <a:off x="7239957" y="980135"/>
            <a:ext cx="4112769" cy="54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95940909-BEFF-72A9-1637-65FE7949238C}"/>
              </a:ext>
            </a:extLst>
          </p:cNvPr>
          <p:cNvCxnSpPr/>
          <p:nvPr/>
        </p:nvCxnSpPr>
        <p:spPr>
          <a:xfrm>
            <a:off x="6815456" y="5284410"/>
            <a:ext cx="432997" cy="45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85CFC60-B031-304B-D662-5AFC9715AB34}"/>
              </a:ext>
            </a:extLst>
          </p:cNvPr>
          <p:cNvGrpSpPr/>
          <p:nvPr/>
        </p:nvGrpSpPr>
        <p:grpSpPr>
          <a:xfrm>
            <a:off x="8053805" y="1230891"/>
            <a:ext cx="2225572" cy="1094213"/>
            <a:chOff x="5827136" y="4880783"/>
            <a:chExt cx="2225572" cy="1094213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5D78D0E-645E-A3E8-25D4-A07E95408263}"/>
                </a:ext>
              </a:extLst>
            </p:cNvPr>
            <p:cNvSpPr/>
            <p:nvPr/>
          </p:nvSpPr>
          <p:spPr>
            <a:xfrm>
              <a:off x="5827136" y="5027662"/>
              <a:ext cx="2225572" cy="9473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69" dirty="0"/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87DF9FBB-0EE2-7D3A-3BEA-4C86CC1AA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87080" y="5271001"/>
              <a:ext cx="555146" cy="555146"/>
            </a:xfrm>
            <a:prstGeom prst="rect">
              <a:avLst/>
            </a:prstGeom>
          </p:spPr>
        </p:pic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E9E2A215-B793-952A-A6EC-0AB1E854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72409" y="5220217"/>
              <a:ext cx="1429754" cy="691817"/>
            </a:xfrm>
            <a:prstGeom prst="rect">
              <a:avLst/>
            </a:prstGeom>
          </p:spPr>
        </p:pic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15C07AC6-E23A-939B-A27C-25D0419FB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2163" y="5704358"/>
              <a:ext cx="200298" cy="20824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CF5C394C-9C87-F428-913F-C9D5490551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2409" y="5231409"/>
              <a:ext cx="1624067" cy="11776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D06CF124-976A-6AD5-A6F1-4A1B38822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2409" y="5706048"/>
              <a:ext cx="1624067" cy="19583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72">
              <a:extLst>
                <a:ext uri="{FF2B5EF4-FFF2-40B4-BE49-F238E27FC236}">
                  <a16:creationId xmlns:a16="http://schemas.microsoft.com/office/drawing/2014/main" id="{306656C9-8242-415D-D92E-A2FC341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461" y="5339547"/>
              <a:ext cx="0" cy="36550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6ABA441E-36EE-CC3B-61C7-7716268453B2}"/>
                </a:ext>
              </a:extLst>
            </p:cNvPr>
            <p:cNvCxnSpPr>
              <a:cxnSpLocks/>
            </p:cNvCxnSpPr>
            <p:nvPr/>
          </p:nvCxnSpPr>
          <p:spPr>
            <a:xfrm>
              <a:off x="7302163" y="5230416"/>
              <a:ext cx="194313" cy="1085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圆角矩形 74">
              <a:extLst>
                <a:ext uri="{FF2B5EF4-FFF2-40B4-BE49-F238E27FC236}">
                  <a16:creationId xmlns:a16="http://schemas.microsoft.com/office/drawing/2014/main" id="{CBE422F7-78A3-F20C-5F64-8B5C5ADC3009}"/>
                </a:ext>
              </a:extLst>
            </p:cNvPr>
            <p:cNvSpPr/>
            <p:nvPr/>
          </p:nvSpPr>
          <p:spPr>
            <a:xfrm>
              <a:off x="6287162" y="4880783"/>
              <a:ext cx="1325925" cy="24878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600" b="1" dirty="0">
                  <a:solidFill>
                    <a:schemeClr val="tx1"/>
                  </a:solidFill>
                  <a:latin typeface="SFMono-Regular"/>
                </a:rPr>
                <a:t>Observation</a:t>
              </a:r>
              <a:endParaRPr kumimoji="1" lang="zh-CN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右箭头 75">
            <a:extLst>
              <a:ext uri="{FF2B5EF4-FFF2-40B4-BE49-F238E27FC236}">
                <a16:creationId xmlns:a16="http://schemas.microsoft.com/office/drawing/2014/main" id="{D916B3FC-3BF6-CDA3-4B22-2CC3F5FDF5A8}"/>
              </a:ext>
            </a:extLst>
          </p:cNvPr>
          <p:cNvSpPr/>
          <p:nvPr/>
        </p:nvSpPr>
        <p:spPr>
          <a:xfrm rot="5400000">
            <a:off x="9054199" y="2439325"/>
            <a:ext cx="362835" cy="281865"/>
          </a:xfrm>
          <a:prstGeom prst="rightArrow">
            <a:avLst>
              <a:gd name="adj1" fmla="val 58392"/>
              <a:gd name="adj2" fmla="val 68472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5E557F0-FB32-12F5-283B-48A3395E4457}"/>
              </a:ext>
            </a:extLst>
          </p:cNvPr>
          <p:cNvGrpSpPr/>
          <p:nvPr/>
        </p:nvGrpSpPr>
        <p:grpSpPr>
          <a:xfrm>
            <a:off x="7426286" y="4779851"/>
            <a:ext cx="4080131" cy="1450775"/>
            <a:chOff x="5299523" y="4522165"/>
            <a:chExt cx="4080131" cy="1450775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C3DBA9EA-CC40-DA89-5B29-C877356D5D3B}"/>
                </a:ext>
              </a:extLst>
            </p:cNvPr>
            <p:cNvSpPr/>
            <p:nvPr/>
          </p:nvSpPr>
          <p:spPr>
            <a:xfrm>
              <a:off x="5299523" y="4651470"/>
              <a:ext cx="3811010" cy="13214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69"/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9FBE8386-8A62-8277-2117-2F58139FC02F}"/>
                </a:ext>
              </a:extLst>
            </p:cNvPr>
            <p:cNvGrpSpPr/>
            <p:nvPr/>
          </p:nvGrpSpPr>
          <p:grpSpPr>
            <a:xfrm>
              <a:off x="5498523" y="4522165"/>
              <a:ext cx="3490019" cy="369332"/>
              <a:chOff x="8898405" y="1125776"/>
              <a:chExt cx="3490019" cy="369332"/>
            </a:xfrm>
          </p:grpSpPr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59B30098-293D-0476-1487-CEFCDC1F7CA7}"/>
                  </a:ext>
                </a:extLst>
              </p:cNvPr>
              <p:cNvSpPr txBox="1"/>
              <p:nvPr/>
            </p:nvSpPr>
            <p:spPr>
              <a:xfrm>
                <a:off x="8898405" y="1125776"/>
                <a:ext cx="3490019" cy="369332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normative information</a:t>
                </a:r>
                <a:endParaRPr kumimoji="1" lang="zh-CN" altLang="en-US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5" name="图片 124">
                <a:extLst>
                  <a:ext uri="{FF2B5EF4-FFF2-40B4-BE49-F238E27FC236}">
                    <a16:creationId xmlns:a16="http://schemas.microsoft.com/office/drawing/2014/main" id="{3EBB0E16-97CA-757A-6DC8-1C86F5EB0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27246" y="1180269"/>
                <a:ext cx="237576" cy="237575"/>
              </a:xfrm>
              <a:prstGeom prst="rect">
                <a:avLst/>
              </a:prstGeom>
              <a:noFill/>
            </p:spPr>
          </p:pic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5964F07-4B18-B844-48AF-24C6A6C070E6}"/>
                </a:ext>
              </a:extLst>
            </p:cNvPr>
            <p:cNvGrpSpPr/>
            <p:nvPr/>
          </p:nvGrpSpPr>
          <p:grpSpPr>
            <a:xfrm>
              <a:off x="5379196" y="4935300"/>
              <a:ext cx="4000458" cy="927419"/>
              <a:chOff x="5342254" y="4916672"/>
              <a:chExt cx="4000458" cy="927419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4474B12A-271C-3284-0FC6-47B83E97F728}"/>
                  </a:ext>
                </a:extLst>
              </p:cNvPr>
              <p:cNvSpPr/>
              <p:nvPr/>
            </p:nvSpPr>
            <p:spPr>
              <a:xfrm>
                <a:off x="5342254" y="4944412"/>
                <a:ext cx="1981348" cy="899679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9BCB87B4-F6C4-1A9C-CED1-E46D48E0C830}"/>
                  </a:ext>
                </a:extLst>
              </p:cNvPr>
              <p:cNvSpPr txBox="1"/>
              <p:nvPr/>
            </p:nvSpPr>
            <p:spPr>
              <a:xfrm>
                <a:off x="6056124" y="4916672"/>
                <a:ext cx="6126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右箭头 118">
                <a:extLst>
                  <a:ext uri="{FF2B5EF4-FFF2-40B4-BE49-F238E27FC236}">
                    <a16:creationId xmlns:a16="http://schemas.microsoft.com/office/drawing/2014/main" id="{13D108E5-FF6B-0470-FEA2-4BF47A233679}"/>
                  </a:ext>
                </a:extLst>
              </p:cNvPr>
              <p:cNvSpPr/>
              <p:nvPr/>
            </p:nvSpPr>
            <p:spPr>
              <a:xfrm>
                <a:off x="7356895" y="5329934"/>
                <a:ext cx="170350" cy="184626"/>
              </a:xfrm>
              <a:prstGeom prst="rightArrow">
                <a:avLst>
                  <a:gd name="adj1" fmla="val 45415"/>
                  <a:gd name="adj2" fmla="val 5863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圆角矩形标注 121">
                <a:extLst>
                  <a:ext uri="{FF2B5EF4-FFF2-40B4-BE49-F238E27FC236}">
                    <a16:creationId xmlns:a16="http://schemas.microsoft.com/office/drawing/2014/main" id="{B4CDB7A3-A664-345B-9ECB-468B0A615CED}"/>
                  </a:ext>
                </a:extLst>
              </p:cNvPr>
              <p:cNvSpPr/>
              <p:nvPr/>
            </p:nvSpPr>
            <p:spPr>
              <a:xfrm>
                <a:off x="8140888" y="5189893"/>
                <a:ext cx="782496" cy="411658"/>
              </a:xfrm>
              <a:prstGeom prst="wedgeRoundRectCallout">
                <a:avLst>
                  <a:gd name="adj1" fmla="val -61156"/>
                  <a:gd name="adj2" fmla="val 42562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69" dirty="0"/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202A67EF-79B4-BC77-5950-7C9D93955710}"/>
                  </a:ext>
                </a:extLst>
              </p:cNvPr>
              <p:cNvSpPr txBox="1"/>
              <p:nvPr/>
            </p:nvSpPr>
            <p:spPr>
              <a:xfrm>
                <a:off x="8153512" y="5172979"/>
                <a:ext cx="1189200" cy="442674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No smoking </a:t>
                </a:r>
              </a:p>
              <a:p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doors</a:t>
                </a:r>
                <a:endParaRPr lang="zh-CN" altLang="en-US" sz="1000" b="1" dirty="0">
                  <a:solidFill>
                    <a:srgbClr val="C00000"/>
                  </a:solidFill>
                  <a:latin typeface="SFMono-Regular"/>
                </a:endParaRPr>
              </a:p>
            </p:txBody>
          </p:sp>
        </p:grpSp>
      </p:grpSp>
      <p:sp>
        <p:nvSpPr>
          <p:cNvPr id="145" name="右箭头 144">
            <a:extLst>
              <a:ext uri="{FF2B5EF4-FFF2-40B4-BE49-F238E27FC236}">
                <a16:creationId xmlns:a16="http://schemas.microsoft.com/office/drawing/2014/main" id="{8C530228-4330-6233-726B-CCBC81754A90}"/>
              </a:ext>
            </a:extLst>
          </p:cNvPr>
          <p:cNvSpPr/>
          <p:nvPr/>
        </p:nvSpPr>
        <p:spPr>
          <a:xfrm rot="5400000">
            <a:off x="9074685" y="4393994"/>
            <a:ext cx="362835" cy="281865"/>
          </a:xfrm>
          <a:prstGeom prst="rightArrow">
            <a:avLst>
              <a:gd name="adj1" fmla="val 58392"/>
              <a:gd name="adj2" fmla="val 68472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3FFF7-FD90-0F1E-F06E-25A45329963A}"/>
              </a:ext>
            </a:extLst>
          </p:cNvPr>
          <p:cNvGrpSpPr/>
          <p:nvPr/>
        </p:nvGrpSpPr>
        <p:grpSpPr>
          <a:xfrm>
            <a:off x="7625286" y="2819273"/>
            <a:ext cx="3360393" cy="1449914"/>
            <a:chOff x="7625286" y="2690485"/>
            <a:chExt cx="3360393" cy="1449914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DD2F364-2D98-9689-A2FE-EB89A16C44C8}"/>
                </a:ext>
              </a:extLst>
            </p:cNvPr>
            <p:cNvGrpSpPr/>
            <p:nvPr/>
          </p:nvGrpSpPr>
          <p:grpSpPr>
            <a:xfrm>
              <a:off x="7625286" y="2690485"/>
              <a:ext cx="3360393" cy="1449914"/>
              <a:chOff x="6498596" y="5347919"/>
              <a:chExt cx="3360393" cy="1449914"/>
            </a:xfrm>
          </p:grpSpPr>
          <p:sp>
            <p:nvSpPr>
              <p:cNvPr id="127" name="右箭头 126">
                <a:extLst>
                  <a:ext uri="{FF2B5EF4-FFF2-40B4-BE49-F238E27FC236}">
                    <a16:creationId xmlns:a16="http://schemas.microsoft.com/office/drawing/2014/main" id="{A02FA8F3-1ACF-CB0F-4102-F249309F0C50}"/>
                  </a:ext>
                </a:extLst>
              </p:cNvPr>
              <p:cNvSpPr/>
              <p:nvPr/>
            </p:nvSpPr>
            <p:spPr>
              <a:xfrm rot="10800000">
                <a:off x="7556125" y="6037304"/>
                <a:ext cx="362835" cy="281865"/>
              </a:xfrm>
              <a:prstGeom prst="rightArrow">
                <a:avLst>
                  <a:gd name="adj1" fmla="val 58392"/>
                  <a:gd name="adj2" fmla="val 68472"/>
                </a:avLst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DA6483E7-B255-33EB-ACBC-B50FA3BFD8AA}"/>
                  </a:ext>
                </a:extLst>
              </p:cNvPr>
              <p:cNvGrpSpPr/>
              <p:nvPr/>
            </p:nvGrpSpPr>
            <p:grpSpPr>
              <a:xfrm>
                <a:off x="6498596" y="5347919"/>
                <a:ext cx="3360393" cy="1449914"/>
                <a:chOff x="5858722" y="4523026"/>
                <a:chExt cx="3360393" cy="1449914"/>
              </a:xfrm>
            </p:grpSpPr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D0C43C28-B6B0-0F81-6B48-87D48493AEFC}"/>
                    </a:ext>
                  </a:extLst>
                </p:cNvPr>
                <p:cNvSpPr/>
                <p:nvPr/>
              </p:nvSpPr>
              <p:spPr>
                <a:xfrm>
                  <a:off x="5858722" y="4651470"/>
                  <a:ext cx="3360393" cy="132147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69" dirty="0"/>
                </a:p>
              </p:txBody>
            </p:sp>
            <p:grpSp>
              <p:nvGrpSpPr>
                <p:cNvPr id="136" name="组合 135">
                  <a:extLst>
                    <a:ext uri="{FF2B5EF4-FFF2-40B4-BE49-F238E27FC236}">
                      <a16:creationId xmlns:a16="http://schemas.microsoft.com/office/drawing/2014/main" id="{0582FC12-72E1-F6C5-36FF-8D13C12F4587}"/>
                    </a:ext>
                  </a:extLst>
                </p:cNvPr>
                <p:cNvGrpSpPr/>
                <p:nvPr/>
              </p:nvGrpSpPr>
              <p:grpSpPr>
                <a:xfrm>
                  <a:off x="6371097" y="4523026"/>
                  <a:ext cx="2357046" cy="369332"/>
                  <a:chOff x="9770979" y="1126637"/>
                  <a:chExt cx="2357046" cy="369332"/>
                </a:xfrm>
              </p:grpSpPr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26530FB0-42A6-F16B-C3E1-947425FABB22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979" y="1126637"/>
                    <a:ext cx="2357046" cy="369332"/>
                  </a:xfrm>
                  <a:prstGeom prst="rect">
                    <a:avLst/>
                  </a:prstGeom>
                  <a:solidFill>
                    <a:schemeClr val="tx2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kumimoji="1" lang="en-US" altLang="zh-CN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Generate thoughts</a:t>
                    </a:r>
                    <a:endParaRPr kumimoji="1" lang="zh-CN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144" name="图片 143">
                    <a:extLst>
                      <a:ext uri="{FF2B5EF4-FFF2-40B4-BE49-F238E27FC236}">
                        <a16:creationId xmlns:a16="http://schemas.microsoft.com/office/drawing/2014/main" id="{2897F3C8-DC8C-D97A-F3D1-52215A3ED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artisticPhotocopy/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5684" y="1194961"/>
                    <a:ext cx="237576" cy="237575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90F629A9-5A1D-2B7C-A93F-F0239E623B83}"/>
                    </a:ext>
                  </a:extLst>
                </p:cNvPr>
                <p:cNvGrpSpPr/>
                <p:nvPr/>
              </p:nvGrpSpPr>
              <p:grpSpPr>
                <a:xfrm>
                  <a:off x="5974080" y="4893982"/>
                  <a:ext cx="3151908" cy="1005128"/>
                  <a:chOff x="5937138" y="4875354"/>
                  <a:chExt cx="3151908" cy="1005128"/>
                </a:xfrm>
              </p:grpSpPr>
              <p:sp>
                <p:nvSpPr>
                  <p:cNvPr id="138" name="矩形 137">
                    <a:extLst>
                      <a:ext uri="{FF2B5EF4-FFF2-40B4-BE49-F238E27FC236}">
                        <a16:creationId xmlns:a16="http://schemas.microsoft.com/office/drawing/2014/main" id="{69C78AAC-78DB-1E11-30EE-964192F565A4}"/>
                      </a:ext>
                    </a:extLst>
                  </p:cNvPr>
                  <p:cNvSpPr/>
                  <p:nvPr/>
                </p:nvSpPr>
                <p:spPr>
                  <a:xfrm>
                    <a:off x="5937138" y="4927370"/>
                    <a:ext cx="1406703" cy="946616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069764A7-3AFB-14AB-8CB4-B38DD5D3A9C8}"/>
                      </a:ext>
                    </a:extLst>
                  </p:cNvPr>
                  <p:cNvSpPr txBox="1"/>
                  <p:nvPr/>
                </p:nvSpPr>
                <p:spPr>
                  <a:xfrm>
                    <a:off x="6334155" y="4875354"/>
                    <a:ext cx="61266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endParaRPr kumimoji="1" lang="zh-CN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右箭头 139">
                    <a:extLst>
                      <a:ext uri="{FF2B5EF4-FFF2-40B4-BE49-F238E27FC236}">
                        <a16:creationId xmlns:a16="http://schemas.microsoft.com/office/drawing/2014/main" id="{E5BBF6A7-C775-7E2F-057F-1D9AECE13D82}"/>
                      </a:ext>
                    </a:extLst>
                  </p:cNvPr>
                  <p:cNvSpPr/>
                  <p:nvPr/>
                </p:nvSpPr>
                <p:spPr>
                  <a:xfrm>
                    <a:off x="7402693" y="5297457"/>
                    <a:ext cx="170350" cy="184626"/>
                  </a:xfrm>
                  <a:prstGeom prst="rightArrow">
                    <a:avLst>
                      <a:gd name="adj1" fmla="val 45415"/>
                      <a:gd name="adj2" fmla="val 58631"/>
                    </a:avLst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C238999B-816F-1930-4A2B-E352548D2FFD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286" y="4880041"/>
                    <a:ext cx="7409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endParaRPr kumimoji="1" lang="zh-CN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矩形 141">
                    <a:extLst>
                      <a:ext uri="{FF2B5EF4-FFF2-40B4-BE49-F238E27FC236}">
                        <a16:creationId xmlns:a16="http://schemas.microsoft.com/office/drawing/2014/main" id="{9EC790DA-9E6F-BC7B-C5B5-A3F1B0F9F05B}"/>
                      </a:ext>
                    </a:extLst>
                  </p:cNvPr>
                  <p:cNvSpPr/>
                  <p:nvPr/>
                </p:nvSpPr>
                <p:spPr>
                  <a:xfrm>
                    <a:off x="7605084" y="4924812"/>
                    <a:ext cx="1483962" cy="955670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</p:grpSp>
          </p:grpSp>
          <p:pic>
            <p:nvPicPr>
              <p:cNvPr id="130" name="图片 129">
                <a:extLst>
                  <a:ext uri="{FF2B5EF4-FFF2-40B4-BE49-F238E27FC236}">
                    <a16:creationId xmlns:a16="http://schemas.microsoft.com/office/drawing/2014/main" id="{C01D1B81-5F9C-75ED-22CD-D89F00DAC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/>
            </p:blipFill>
            <p:spPr>
              <a:xfrm>
                <a:off x="8281900" y="6208097"/>
                <a:ext cx="475138" cy="475138"/>
              </a:xfrm>
              <a:prstGeom prst="rect">
                <a:avLst/>
              </a:prstGeom>
            </p:spPr>
          </p:pic>
          <p:sp>
            <p:nvSpPr>
              <p:cNvPr id="131" name="圆角矩形 130">
                <a:extLst>
                  <a:ext uri="{FF2B5EF4-FFF2-40B4-BE49-F238E27FC236}">
                    <a16:creationId xmlns:a16="http://schemas.microsoft.com/office/drawing/2014/main" id="{E6120E8C-D0E8-850D-16E6-32D85C1B8C3D}"/>
                  </a:ext>
                </a:extLst>
              </p:cNvPr>
              <p:cNvSpPr/>
              <p:nvPr/>
            </p:nvSpPr>
            <p:spPr>
              <a:xfrm>
                <a:off x="8675522" y="6008839"/>
                <a:ext cx="1028920" cy="2913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69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97ACE712-0DFC-4340-9FFC-DC14773720CA}"/>
                  </a:ext>
                </a:extLst>
              </p:cNvPr>
              <p:cNvSpPr/>
              <p:nvPr/>
            </p:nvSpPr>
            <p:spPr>
              <a:xfrm>
                <a:off x="8810517" y="6342748"/>
                <a:ext cx="57216" cy="565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AB4B4A1C-4685-3913-B8FA-4FE70B921EB4}"/>
                  </a:ext>
                </a:extLst>
              </p:cNvPr>
              <p:cNvSpPr/>
              <p:nvPr/>
            </p:nvSpPr>
            <p:spPr>
              <a:xfrm>
                <a:off x="8726258" y="6396115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C6DCCF2-9C98-9828-4F12-B7A59860D5A1}"/>
                  </a:ext>
                </a:extLst>
              </p:cNvPr>
              <p:cNvSpPr txBox="1"/>
              <p:nvPr/>
            </p:nvSpPr>
            <p:spPr>
              <a:xfrm>
                <a:off x="8624423" y="5971058"/>
                <a:ext cx="1141439" cy="387908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960"/>
                  </a:lnSpc>
                </a:pPr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Smoking indoors </a:t>
                </a:r>
              </a:p>
              <a:p>
                <a:pPr>
                  <a:lnSpc>
                    <a:spcPts val="960"/>
                  </a:lnSpc>
                </a:pPr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is harmful</a:t>
                </a:r>
                <a:endParaRPr lang="zh-CN" altLang="en-US" sz="1000" b="1" dirty="0">
                  <a:solidFill>
                    <a:srgbClr val="C00000"/>
                  </a:solidFill>
                  <a:latin typeface="SFMono-Regular"/>
                </a:endParaRP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85BA217-B2BA-1FB1-DE64-1E6CCB9A5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72915" y="3300564"/>
              <a:ext cx="1346393" cy="69982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09A50BC-DF58-891C-11B2-A81854588ABA}"/>
              </a:ext>
            </a:extLst>
          </p:cNvPr>
          <p:cNvSpPr txBox="1"/>
          <p:nvPr/>
        </p:nvSpPr>
        <p:spPr>
          <a:xfrm>
            <a:off x="10073020" y="5164190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7757D6-BBED-173D-C935-4DC2D8E4E586}"/>
              </a:ext>
            </a:extLst>
          </p:cNvPr>
          <p:cNvSpPr/>
          <p:nvPr/>
        </p:nvSpPr>
        <p:spPr>
          <a:xfrm>
            <a:off x="9741521" y="5220726"/>
            <a:ext cx="1399741" cy="9556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F65179-0D43-994A-6F5A-F5262199D70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760468" y="5555275"/>
            <a:ext cx="537813" cy="5378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4B30760-5DF0-2E34-80D1-8D2811B246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4195" y="5471967"/>
            <a:ext cx="1012568" cy="572703"/>
          </a:xfrm>
          <a:prstGeom prst="rect">
            <a:avLst/>
          </a:prstGeom>
        </p:spPr>
      </p:pic>
      <p:sp>
        <p:nvSpPr>
          <p:cNvPr id="20" name="加号 19">
            <a:extLst>
              <a:ext uri="{FF2B5EF4-FFF2-40B4-BE49-F238E27FC236}">
                <a16:creationId xmlns:a16="http://schemas.microsoft.com/office/drawing/2014/main" id="{76F397AC-BC20-AFB5-1A70-4BA80EC7661E}"/>
              </a:ext>
            </a:extLst>
          </p:cNvPr>
          <p:cNvSpPr/>
          <p:nvPr/>
        </p:nvSpPr>
        <p:spPr>
          <a:xfrm>
            <a:off x="8556161" y="5670599"/>
            <a:ext cx="240747" cy="232120"/>
          </a:xfrm>
          <a:prstGeom prst="mathPlu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9B96BF8-9AA9-F41C-1A49-77F4EEBA0345}"/>
              </a:ext>
            </a:extLst>
          </p:cNvPr>
          <p:cNvSpPr/>
          <p:nvPr/>
        </p:nvSpPr>
        <p:spPr>
          <a:xfrm>
            <a:off x="8832232" y="5501193"/>
            <a:ext cx="592334" cy="514258"/>
          </a:xfrm>
          <a:prstGeom prst="rect">
            <a:avLst/>
          </a:prstGeom>
          <a:solidFill>
            <a:schemeClr val="accent5">
              <a:lumMod val="20000"/>
              <a:lumOff val="80000"/>
              <a:alpha val="4980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69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51FAD7-11CE-73DA-C509-2BAFD4DC836D}"/>
              </a:ext>
            </a:extLst>
          </p:cNvPr>
          <p:cNvSpPr txBox="1"/>
          <p:nvPr/>
        </p:nvSpPr>
        <p:spPr>
          <a:xfrm>
            <a:off x="8670740" y="5503998"/>
            <a:ext cx="930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Thoughts</a:t>
            </a:r>
            <a:endParaRPr kumimoji="1"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CB2210C-A599-E49D-E6C7-ADB15F8421DB}"/>
              </a:ext>
            </a:extLst>
          </p:cNvPr>
          <p:cNvCxnSpPr>
            <a:cxnSpLocks/>
          </p:cNvCxnSpPr>
          <p:nvPr/>
        </p:nvCxnSpPr>
        <p:spPr>
          <a:xfrm>
            <a:off x="8995741" y="5786659"/>
            <a:ext cx="3021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FE1A1EB9-7280-C102-0708-B2C720CE1354}"/>
              </a:ext>
            </a:extLst>
          </p:cNvPr>
          <p:cNvCxnSpPr>
            <a:cxnSpLocks/>
          </p:cNvCxnSpPr>
          <p:nvPr/>
        </p:nvCxnSpPr>
        <p:spPr>
          <a:xfrm>
            <a:off x="8996255" y="5891967"/>
            <a:ext cx="3021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21">
            <a:extLst>
              <a:ext uri="{FF2B5EF4-FFF2-40B4-BE49-F238E27FC236}">
                <a16:creationId xmlns:a16="http://schemas.microsoft.com/office/drawing/2014/main" id="{49C442A7-8FA6-6354-CBBD-0E3BB6DB0A80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Spreading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8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843853"/>
            <a:ext cx="851256" cy="321966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1F702B-360B-3877-5FA5-6B62FADC4605}"/>
              </a:ext>
            </a:extLst>
          </p:cNvPr>
          <p:cNvGrpSpPr/>
          <p:nvPr/>
        </p:nvGrpSpPr>
        <p:grpSpPr>
          <a:xfrm>
            <a:off x="2941350" y="1169911"/>
            <a:ext cx="3846031" cy="1528721"/>
            <a:chOff x="2941350" y="1169911"/>
            <a:chExt cx="3846031" cy="15287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C159FE-0135-7D1E-7238-1761C6607FFD}"/>
                </a:ext>
              </a:extLst>
            </p:cNvPr>
            <p:cNvSpPr/>
            <p:nvPr/>
          </p:nvSpPr>
          <p:spPr>
            <a:xfrm>
              <a:off x="2941350" y="1500254"/>
              <a:ext cx="3838240" cy="11983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矩形: 圆角 21">
              <a:extLst>
                <a:ext uri="{FF2B5EF4-FFF2-40B4-BE49-F238E27FC236}">
                  <a16:creationId xmlns:a16="http://schemas.microsoft.com/office/drawing/2014/main" id="{C4E7C673-D97C-D20C-7D08-8B99EC9A6127}"/>
                </a:ext>
              </a:extLst>
            </p:cNvPr>
            <p:cNvSpPr/>
            <p:nvPr/>
          </p:nvSpPr>
          <p:spPr>
            <a:xfrm>
              <a:off x="2949142" y="1169911"/>
              <a:ext cx="3838239" cy="390941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Immediate Evaluation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8C2FA9F-8AFF-9F4A-FDC1-7DE27C78C2C7}"/>
                </a:ext>
              </a:extLst>
            </p:cNvPr>
            <p:cNvGrpSpPr/>
            <p:nvPr/>
          </p:nvGrpSpPr>
          <p:grpSpPr>
            <a:xfrm>
              <a:off x="3115519" y="1701724"/>
              <a:ext cx="3588460" cy="911721"/>
              <a:chOff x="-3780259" y="3127905"/>
              <a:chExt cx="3588460" cy="911721"/>
            </a:xfrm>
          </p:grpSpPr>
          <p:pic>
            <p:nvPicPr>
              <p:cNvPr id="3" name="图形 10">
                <a:extLst>
                  <a:ext uri="{FF2B5EF4-FFF2-40B4-BE49-F238E27FC236}">
                    <a16:creationId xmlns:a16="http://schemas.microsoft.com/office/drawing/2014/main" id="{B0CC5E30-5B56-9662-003B-182998B60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96401" y="3865942"/>
                <a:ext cx="3476191" cy="173684"/>
              </a:xfrm>
              <a:prstGeom prst="rect">
                <a:avLst/>
              </a:prstGeom>
            </p:spPr>
          </p:pic>
          <p:pic>
            <p:nvPicPr>
              <p:cNvPr id="4" name="图形 8">
                <a:extLst>
                  <a:ext uri="{FF2B5EF4-FFF2-40B4-BE49-F238E27FC236}">
                    <a16:creationId xmlns:a16="http://schemas.microsoft.com/office/drawing/2014/main" id="{0F4D3DD9-D7E5-51A3-00D8-46DB3C20C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525310" y="3387087"/>
                <a:ext cx="3264932" cy="176483"/>
              </a:xfrm>
              <a:prstGeom prst="rect">
                <a:avLst/>
              </a:prstGeom>
            </p:spPr>
          </p:pic>
          <p:pic>
            <p:nvPicPr>
              <p:cNvPr id="6" name="图形 7">
                <a:extLst>
                  <a:ext uri="{FF2B5EF4-FFF2-40B4-BE49-F238E27FC236}">
                    <a16:creationId xmlns:a16="http://schemas.microsoft.com/office/drawing/2014/main" id="{1EE21FE9-6ECE-3BB8-19F4-6A8429C7F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780259" y="3127905"/>
                <a:ext cx="3588460" cy="174541"/>
              </a:xfrm>
              <a:prstGeom prst="rect">
                <a:avLst/>
              </a:prstGeom>
            </p:spPr>
          </p:pic>
          <p:pic>
            <p:nvPicPr>
              <p:cNvPr id="8" name="图形 9">
                <a:extLst>
                  <a:ext uri="{FF2B5EF4-FFF2-40B4-BE49-F238E27FC236}">
                    <a16:creationId xmlns:a16="http://schemas.microsoft.com/office/drawing/2014/main" id="{936D2F94-09D8-EEF3-4D83-B495C46BF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3205408" y="3630615"/>
                <a:ext cx="2302937" cy="175919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3C6D6AB-DFAC-B53D-F344-3AE2F047AA01}"/>
              </a:ext>
            </a:extLst>
          </p:cNvPr>
          <p:cNvGrpSpPr/>
          <p:nvPr/>
        </p:nvGrpSpPr>
        <p:grpSpPr>
          <a:xfrm>
            <a:off x="2943390" y="4557573"/>
            <a:ext cx="3840280" cy="1074772"/>
            <a:chOff x="2943390" y="4557573"/>
            <a:chExt cx="3840280" cy="10747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8B8E89C-F7EF-51A8-C8E7-61879D4E5C1A}"/>
                </a:ext>
              </a:extLst>
            </p:cNvPr>
            <p:cNvSpPr/>
            <p:nvPr/>
          </p:nvSpPr>
          <p:spPr>
            <a:xfrm>
              <a:off x="2943390" y="4911758"/>
              <a:ext cx="3838240" cy="720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矩形: 圆角 21">
              <a:extLst>
                <a:ext uri="{FF2B5EF4-FFF2-40B4-BE49-F238E27FC236}">
                  <a16:creationId xmlns:a16="http://schemas.microsoft.com/office/drawing/2014/main" id="{F391AC82-95FD-42F8-DB70-4EC9D4A3A279}"/>
                </a:ext>
              </a:extLst>
            </p:cNvPr>
            <p:cNvSpPr/>
            <p:nvPr/>
          </p:nvSpPr>
          <p:spPr>
            <a:xfrm>
              <a:off x="2952749" y="4557573"/>
              <a:ext cx="3830921" cy="40701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Long-term Synthesis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CA6E49C-68B0-2440-FFBC-B361F1597C7F}"/>
                </a:ext>
              </a:extLst>
            </p:cNvPr>
            <p:cNvGrpSpPr/>
            <p:nvPr/>
          </p:nvGrpSpPr>
          <p:grpSpPr>
            <a:xfrm>
              <a:off x="3167138" y="5099476"/>
              <a:ext cx="3340611" cy="456903"/>
              <a:chOff x="-3551259" y="5473112"/>
              <a:chExt cx="3340611" cy="456903"/>
            </a:xfrm>
          </p:grpSpPr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CDAFAAF8-CD58-9C6A-01F8-214F4FB37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3551259" y="5473112"/>
                <a:ext cx="3340611" cy="187074"/>
              </a:xfrm>
              <a:prstGeom prst="rect">
                <a:avLst/>
              </a:prstGeom>
            </p:spPr>
          </p:pic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872EC40A-5262-F3C6-5CCE-B29E95D54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3406904" y="5724222"/>
                <a:ext cx="3058830" cy="205793"/>
              </a:xfrm>
              <a:prstGeom prst="rect">
                <a:avLst/>
              </a:prstGeom>
            </p:spPr>
          </p:pic>
        </p:grpSp>
      </p:grpSp>
      <p:sp>
        <p:nvSpPr>
          <p:cNvPr id="15" name="矩形: 圆角 21">
            <a:extLst>
              <a:ext uri="{FF2B5EF4-FFF2-40B4-BE49-F238E27FC236}">
                <a16:creationId xmlns:a16="http://schemas.microsoft.com/office/drawing/2014/main" id="{A85A710B-FF65-BB93-E4B8-7929CFBEE696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87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E18F846-2733-C822-90B9-CB26C8BE58D2}"/>
              </a:ext>
            </a:extLst>
          </p:cNvPr>
          <p:cNvSpPr/>
          <p:nvPr/>
        </p:nvSpPr>
        <p:spPr>
          <a:xfrm>
            <a:off x="7222235" y="661540"/>
            <a:ext cx="4678165" cy="5709942"/>
          </a:xfrm>
          <a:prstGeom prst="rect">
            <a:avLst/>
          </a:prstGeom>
          <a:solidFill>
            <a:schemeClr val="tx2">
              <a:lumMod val="10000"/>
              <a:lumOff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843853"/>
            <a:ext cx="851256" cy="321966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1F702B-360B-3877-5FA5-6B62FADC4605}"/>
              </a:ext>
            </a:extLst>
          </p:cNvPr>
          <p:cNvGrpSpPr/>
          <p:nvPr/>
        </p:nvGrpSpPr>
        <p:grpSpPr>
          <a:xfrm>
            <a:off x="2941350" y="1169911"/>
            <a:ext cx="3846031" cy="1528721"/>
            <a:chOff x="2941350" y="1169911"/>
            <a:chExt cx="3846031" cy="15287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C159FE-0135-7D1E-7238-1761C6607FFD}"/>
                </a:ext>
              </a:extLst>
            </p:cNvPr>
            <p:cNvSpPr/>
            <p:nvPr/>
          </p:nvSpPr>
          <p:spPr>
            <a:xfrm>
              <a:off x="2941350" y="1500254"/>
              <a:ext cx="3838240" cy="11983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矩形: 圆角 21">
              <a:extLst>
                <a:ext uri="{FF2B5EF4-FFF2-40B4-BE49-F238E27FC236}">
                  <a16:creationId xmlns:a16="http://schemas.microsoft.com/office/drawing/2014/main" id="{C4E7C673-D97C-D20C-7D08-8B99EC9A6127}"/>
                </a:ext>
              </a:extLst>
            </p:cNvPr>
            <p:cNvSpPr/>
            <p:nvPr/>
          </p:nvSpPr>
          <p:spPr>
            <a:xfrm>
              <a:off x="2949142" y="1169911"/>
              <a:ext cx="3838239" cy="390941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Immediate Evaluation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8C2FA9F-8AFF-9F4A-FDC1-7DE27C78C2C7}"/>
                </a:ext>
              </a:extLst>
            </p:cNvPr>
            <p:cNvGrpSpPr/>
            <p:nvPr/>
          </p:nvGrpSpPr>
          <p:grpSpPr>
            <a:xfrm>
              <a:off x="3115519" y="1701724"/>
              <a:ext cx="3588460" cy="911721"/>
              <a:chOff x="-3780259" y="3127905"/>
              <a:chExt cx="3588460" cy="911721"/>
            </a:xfrm>
          </p:grpSpPr>
          <p:pic>
            <p:nvPicPr>
              <p:cNvPr id="3" name="图形 10">
                <a:extLst>
                  <a:ext uri="{FF2B5EF4-FFF2-40B4-BE49-F238E27FC236}">
                    <a16:creationId xmlns:a16="http://schemas.microsoft.com/office/drawing/2014/main" id="{B0CC5E30-5B56-9662-003B-182998B60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96401" y="3865942"/>
                <a:ext cx="3476191" cy="173684"/>
              </a:xfrm>
              <a:prstGeom prst="rect">
                <a:avLst/>
              </a:prstGeom>
            </p:spPr>
          </p:pic>
          <p:pic>
            <p:nvPicPr>
              <p:cNvPr id="4" name="图形 8">
                <a:extLst>
                  <a:ext uri="{FF2B5EF4-FFF2-40B4-BE49-F238E27FC236}">
                    <a16:creationId xmlns:a16="http://schemas.microsoft.com/office/drawing/2014/main" id="{0F4D3DD9-D7E5-51A3-00D8-46DB3C20C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525310" y="3387087"/>
                <a:ext cx="3264932" cy="176483"/>
              </a:xfrm>
              <a:prstGeom prst="rect">
                <a:avLst/>
              </a:prstGeom>
            </p:spPr>
          </p:pic>
          <p:pic>
            <p:nvPicPr>
              <p:cNvPr id="6" name="图形 7">
                <a:extLst>
                  <a:ext uri="{FF2B5EF4-FFF2-40B4-BE49-F238E27FC236}">
                    <a16:creationId xmlns:a16="http://schemas.microsoft.com/office/drawing/2014/main" id="{1EE21FE9-6ECE-3BB8-19F4-6A8429C7F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780259" y="3127905"/>
                <a:ext cx="3588460" cy="174541"/>
              </a:xfrm>
              <a:prstGeom prst="rect">
                <a:avLst/>
              </a:prstGeom>
            </p:spPr>
          </p:pic>
          <p:pic>
            <p:nvPicPr>
              <p:cNvPr id="8" name="图形 9">
                <a:extLst>
                  <a:ext uri="{FF2B5EF4-FFF2-40B4-BE49-F238E27FC236}">
                    <a16:creationId xmlns:a16="http://schemas.microsoft.com/office/drawing/2014/main" id="{936D2F94-09D8-EEF3-4D83-B495C46BF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3205408" y="3630615"/>
                <a:ext cx="2302937" cy="175919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3C6D6AB-DFAC-B53D-F344-3AE2F047AA01}"/>
              </a:ext>
            </a:extLst>
          </p:cNvPr>
          <p:cNvGrpSpPr/>
          <p:nvPr/>
        </p:nvGrpSpPr>
        <p:grpSpPr>
          <a:xfrm>
            <a:off x="2943390" y="4557573"/>
            <a:ext cx="3840280" cy="1074772"/>
            <a:chOff x="2943390" y="4557573"/>
            <a:chExt cx="3840280" cy="10747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8B8E89C-F7EF-51A8-C8E7-61879D4E5C1A}"/>
                </a:ext>
              </a:extLst>
            </p:cNvPr>
            <p:cNvSpPr/>
            <p:nvPr/>
          </p:nvSpPr>
          <p:spPr>
            <a:xfrm>
              <a:off x="2943390" y="4911758"/>
              <a:ext cx="3838240" cy="720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矩形: 圆角 21">
              <a:extLst>
                <a:ext uri="{FF2B5EF4-FFF2-40B4-BE49-F238E27FC236}">
                  <a16:creationId xmlns:a16="http://schemas.microsoft.com/office/drawing/2014/main" id="{F391AC82-95FD-42F8-DB70-4EC9D4A3A279}"/>
                </a:ext>
              </a:extLst>
            </p:cNvPr>
            <p:cNvSpPr/>
            <p:nvPr/>
          </p:nvSpPr>
          <p:spPr>
            <a:xfrm>
              <a:off x="2952749" y="4557573"/>
              <a:ext cx="3830921" cy="40701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Long-term Synthesis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CA6E49C-68B0-2440-FFBC-B361F1597C7F}"/>
                </a:ext>
              </a:extLst>
            </p:cNvPr>
            <p:cNvGrpSpPr/>
            <p:nvPr/>
          </p:nvGrpSpPr>
          <p:grpSpPr>
            <a:xfrm>
              <a:off x="3167138" y="5099476"/>
              <a:ext cx="3340611" cy="456903"/>
              <a:chOff x="-3551259" y="5473112"/>
              <a:chExt cx="3340611" cy="456903"/>
            </a:xfrm>
          </p:grpSpPr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CDAFAAF8-CD58-9C6A-01F8-214F4FB37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3551259" y="5473112"/>
                <a:ext cx="3340611" cy="187074"/>
              </a:xfrm>
              <a:prstGeom prst="rect">
                <a:avLst/>
              </a:prstGeom>
            </p:spPr>
          </p:pic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872EC40A-5262-F3C6-5CCE-B29E95D54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3406904" y="5724222"/>
                <a:ext cx="3058830" cy="205793"/>
              </a:xfrm>
              <a:prstGeom prst="rect">
                <a:avLst/>
              </a:prstGeom>
            </p:spPr>
          </p:pic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3A24FD3-4EB3-366D-EF05-F5B289907607}"/>
              </a:ext>
            </a:extLst>
          </p:cNvPr>
          <p:cNvSpPr/>
          <p:nvPr/>
        </p:nvSpPr>
        <p:spPr>
          <a:xfrm>
            <a:off x="7197353" y="661539"/>
            <a:ext cx="4678165" cy="5752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66AB3DC-9760-9AE4-0B72-45DE538C27EC}"/>
              </a:ext>
            </a:extLst>
          </p:cNvPr>
          <p:cNvCxnSpPr/>
          <p:nvPr/>
        </p:nvCxnSpPr>
        <p:spPr>
          <a:xfrm>
            <a:off x="6771974" y="2137389"/>
            <a:ext cx="432997" cy="45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BF17EB0-59CF-D09A-4137-1F5F918F5C00}"/>
              </a:ext>
            </a:extLst>
          </p:cNvPr>
          <p:cNvGrpSpPr/>
          <p:nvPr/>
        </p:nvGrpSpPr>
        <p:grpSpPr>
          <a:xfrm>
            <a:off x="7338523" y="1854719"/>
            <a:ext cx="4474562" cy="615553"/>
            <a:chOff x="4474887" y="2210163"/>
            <a:chExt cx="4474562" cy="615553"/>
          </a:xfrm>
        </p:grpSpPr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F856E437-5D4C-A5AC-FFDD-930F4AE026AE}"/>
                </a:ext>
              </a:extLst>
            </p:cNvPr>
            <p:cNvSpPr/>
            <p:nvPr/>
          </p:nvSpPr>
          <p:spPr>
            <a:xfrm>
              <a:off x="4474887" y="2260574"/>
              <a:ext cx="4402555" cy="556094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AE2E6EA-9C93-0A8B-7C89-20F7B5081E5F}"/>
                </a:ext>
              </a:extLst>
            </p:cNvPr>
            <p:cNvSpPr txBox="1"/>
            <p:nvPr/>
          </p:nvSpPr>
          <p:spPr>
            <a:xfrm>
              <a:off x="4486317" y="2210163"/>
              <a:ext cx="44631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Consistency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  <a:p>
              <a:r>
                <a:rPr kumimoji="1" lang="en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Does it correspond to its preceding chat or thought?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A020BAF8-CA01-572B-F58D-512DF7614C42}"/>
              </a:ext>
            </a:extLst>
          </p:cNvPr>
          <p:cNvSpPr txBox="1"/>
          <p:nvPr/>
        </p:nvSpPr>
        <p:spPr>
          <a:xfrm>
            <a:off x="8024252" y="763745"/>
            <a:ext cx="2974708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Normative Information </a:t>
            </a:r>
          </a:p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1"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Spreading</a:t>
            </a:r>
            <a:endParaRPr kumimoji="1"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731F1F4-DEBB-19C6-4CD6-E4374EBC3236}"/>
              </a:ext>
            </a:extLst>
          </p:cNvPr>
          <p:cNvGrpSpPr/>
          <p:nvPr/>
        </p:nvGrpSpPr>
        <p:grpSpPr>
          <a:xfrm>
            <a:off x="7338523" y="2743419"/>
            <a:ext cx="4414995" cy="861774"/>
            <a:chOff x="7465556" y="6001359"/>
            <a:chExt cx="4414995" cy="861774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4FD8FE81-04BD-CD0F-588D-CDE9EE2230ED}"/>
                </a:ext>
              </a:extLst>
            </p:cNvPr>
            <p:cNvSpPr/>
            <p:nvPr/>
          </p:nvSpPr>
          <p:spPr>
            <a:xfrm>
              <a:off x="7465556" y="6040745"/>
              <a:ext cx="4402554" cy="818657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73580A1-B0ED-95B3-460C-4D4504A1D0B2}"/>
                </a:ext>
              </a:extLst>
            </p:cNvPr>
            <p:cNvSpPr txBox="1"/>
            <p:nvPr/>
          </p:nvSpPr>
          <p:spPr>
            <a:xfrm>
              <a:off x="7603451" y="6001359"/>
              <a:ext cx="42771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Duplication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  <a:p>
              <a:pPr algn="ctr"/>
              <a:r>
                <a:rPr kumimoji="1" lang="en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Does it already exist in the set of qualified personal norms?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DDCCE6F-5BDB-5259-3074-FAB4F7390367}"/>
              </a:ext>
            </a:extLst>
          </p:cNvPr>
          <p:cNvSpPr txBox="1"/>
          <p:nvPr/>
        </p:nvSpPr>
        <p:spPr>
          <a:xfrm>
            <a:off x="9725992" y="450793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</a:t>
            </a:r>
            <a:endParaRPr kumimoji="1"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6961682-1857-80FF-497B-ED045CF75A12}"/>
              </a:ext>
            </a:extLst>
          </p:cNvPr>
          <p:cNvGrpSpPr/>
          <p:nvPr/>
        </p:nvGrpSpPr>
        <p:grpSpPr>
          <a:xfrm>
            <a:off x="7338523" y="3867832"/>
            <a:ext cx="4402554" cy="615553"/>
            <a:chOff x="7234272" y="6105483"/>
            <a:chExt cx="4402554" cy="615553"/>
          </a:xfrm>
        </p:grpSpPr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14327E7A-8E90-F887-1BAB-7541A5C3E5C1}"/>
                </a:ext>
              </a:extLst>
            </p:cNvPr>
            <p:cNvSpPr/>
            <p:nvPr/>
          </p:nvSpPr>
          <p:spPr>
            <a:xfrm>
              <a:off x="7234272" y="6143480"/>
              <a:ext cx="4402554" cy="576006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DDAD2F-AFD1-8495-660B-7D0009CDACCB}"/>
                </a:ext>
              </a:extLst>
            </p:cNvPr>
            <p:cNvSpPr txBox="1"/>
            <p:nvPr/>
          </p:nvSpPr>
          <p:spPr>
            <a:xfrm>
              <a:off x="7511327" y="6105483"/>
              <a:ext cx="379205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Type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  <a:p>
              <a:r>
                <a:rPr kumimoji="1" lang="en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its classification of norm types accurate?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06E2DCB-52A4-9586-2AFE-3B40565B82D2}"/>
              </a:ext>
            </a:extLst>
          </p:cNvPr>
          <p:cNvGrpSpPr/>
          <p:nvPr/>
        </p:nvGrpSpPr>
        <p:grpSpPr>
          <a:xfrm>
            <a:off x="7283840" y="4821482"/>
            <a:ext cx="4562466" cy="861774"/>
            <a:chOff x="7454448" y="6208667"/>
            <a:chExt cx="4562466" cy="861774"/>
          </a:xfrm>
        </p:grpSpPr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335C53F2-9A0A-A7AE-22FB-B41D92063749}"/>
                </a:ext>
              </a:extLst>
            </p:cNvPr>
            <p:cNvSpPr/>
            <p:nvPr/>
          </p:nvSpPr>
          <p:spPr>
            <a:xfrm>
              <a:off x="7511694" y="6232724"/>
              <a:ext cx="4396633" cy="811376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472E227-F595-1A38-440B-3DC411DE3D5E}"/>
                </a:ext>
              </a:extLst>
            </p:cNvPr>
            <p:cNvSpPr txBox="1"/>
            <p:nvPr/>
          </p:nvSpPr>
          <p:spPr>
            <a:xfrm>
              <a:off x="7454448" y="6208667"/>
              <a:ext cx="456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Conflict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  <a:p>
              <a:pPr algn="ctr"/>
              <a:r>
                <a:rPr kumimoji="1" lang="en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Does it conflict with any existing qualified personal norm?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9502EBA-9F2E-BB98-7957-BC2E26599017}"/>
              </a:ext>
            </a:extLst>
          </p:cNvPr>
          <p:cNvSpPr txBox="1"/>
          <p:nvPr/>
        </p:nvSpPr>
        <p:spPr>
          <a:xfrm>
            <a:off x="9681268" y="35799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</a:t>
            </a:r>
            <a:endParaRPr kumimoji="1"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B0C4717B-05DE-BBBD-5428-41B69749751F}"/>
              </a:ext>
            </a:extLst>
          </p:cNvPr>
          <p:cNvSpPr/>
          <p:nvPr/>
        </p:nvSpPr>
        <p:spPr>
          <a:xfrm>
            <a:off x="7197354" y="6003320"/>
            <a:ext cx="4678164" cy="411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Norm Database</a:t>
            </a:r>
            <a:endParaRPr kumimoji="1" lang="zh-CN" alt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271C117-C7BC-9E93-E58C-8382C3A5B2C0}"/>
              </a:ext>
            </a:extLst>
          </p:cNvPr>
          <p:cNvGrpSpPr/>
          <p:nvPr/>
        </p:nvGrpSpPr>
        <p:grpSpPr>
          <a:xfrm rot="5400000">
            <a:off x="9449386" y="2477708"/>
            <a:ext cx="255981" cy="297231"/>
            <a:chOff x="10836117" y="5049875"/>
            <a:chExt cx="481101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8" name="右箭头 47">
              <a:extLst>
                <a:ext uri="{FF2B5EF4-FFF2-40B4-BE49-F238E27FC236}">
                  <a16:creationId xmlns:a16="http://schemas.microsoft.com/office/drawing/2014/main" id="{50FD14EE-FB45-62C0-D223-6E1232A85500}"/>
                </a:ext>
              </a:extLst>
            </p:cNvPr>
            <p:cNvSpPr/>
            <p:nvPr/>
          </p:nvSpPr>
          <p:spPr>
            <a:xfrm>
              <a:off x="10836117" y="5049875"/>
              <a:ext cx="481101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74B2DAD-0AAD-375A-8EE5-E9D4CCDC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0909407" y="5188944"/>
              <a:ext cx="251974" cy="251973"/>
            </a:xfrm>
            <a:prstGeom prst="rect">
              <a:avLst/>
            </a:prstGeom>
            <a:grpFill/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BA353E9D-DB12-3442-F9BE-40CDF9E2B8FF}"/>
              </a:ext>
            </a:extLst>
          </p:cNvPr>
          <p:cNvSpPr txBox="1"/>
          <p:nvPr/>
        </p:nvSpPr>
        <p:spPr>
          <a:xfrm>
            <a:off x="9678003" y="246375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</a:t>
            </a:r>
            <a:endParaRPr kumimoji="1"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2F00E6D-13A7-D14F-55EB-717B955C3E77}"/>
              </a:ext>
            </a:extLst>
          </p:cNvPr>
          <p:cNvGrpSpPr/>
          <p:nvPr/>
        </p:nvGrpSpPr>
        <p:grpSpPr>
          <a:xfrm rot="5400000">
            <a:off x="9449387" y="3609070"/>
            <a:ext cx="255981" cy="297231"/>
            <a:chOff x="11044344" y="5049875"/>
            <a:chExt cx="481101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52" name="右箭头 51">
              <a:extLst>
                <a:ext uri="{FF2B5EF4-FFF2-40B4-BE49-F238E27FC236}">
                  <a16:creationId xmlns:a16="http://schemas.microsoft.com/office/drawing/2014/main" id="{F00AF247-2A83-1457-644C-759EA0626B47}"/>
                </a:ext>
              </a:extLst>
            </p:cNvPr>
            <p:cNvSpPr/>
            <p:nvPr/>
          </p:nvSpPr>
          <p:spPr>
            <a:xfrm>
              <a:off x="11044344" y="5049875"/>
              <a:ext cx="481101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B9B2BBDA-A81B-A396-509A-2142A724D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117649" y="5188944"/>
              <a:ext cx="251974" cy="251973"/>
            </a:xfrm>
            <a:prstGeom prst="rect">
              <a:avLst/>
            </a:prstGeom>
            <a:grpFill/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AD62FE9-88C6-2E1D-E883-A2086252F547}"/>
              </a:ext>
            </a:extLst>
          </p:cNvPr>
          <p:cNvGrpSpPr/>
          <p:nvPr/>
        </p:nvGrpSpPr>
        <p:grpSpPr>
          <a:xfrm rot="5400000">
            <a:off x="9464013" y="4519830"/>
            <a:ext cx="255981" cy="297231"/>
            <a:chOff x="11250624" y="5049880"/>
            <a:chExt cx="481099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55" name="右箭头 54">
              <a:extLst>
                <a:ext uri="{FF2B5EF4-FFF2-40B4-BE49-F238E27FC236}">
                  <a16:creationId xmlns:a16="http://schemas.microsoft.com/office/drawing/2014/main" id="{B732F7B5-C908-9062-C7C6-3C0E3A77561F}"/>
                </a:ext>
              </a:extLst>
            </p:cNvPr>
            <p:cNvSpPr/>
            <p:nvPr/>
          </p:nvSpPr>
          <p:spPr>
            <a:xfrm>
              <a:off x="11250624" y="5049880"/>
              <a:ext cx="481099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481BA04F-AD36-747B-B15C-07600D99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323955" y="5188943"/>
              <a:ext cx="251974" cy="251974"/>
            </a:xfrm>
            <a:prstGeom prst="rect">
              <a:avLst/>
            </a:prstGeom>
            <a:grpFill/>
          </p:spPr>
        </p:pic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3DE18CFF-A96F-D980-42CB-93395A49B0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7715" y="6058176"/>
            <a:ext cx="301450" cy="301450"/>
          </a:xfrm>
          <a:prstGeom prst="rect">
            <a:avLst/>
          </a:prstGeom>
        </p:spPr>
      </p:pic>
      <p:sp>
        <p:nvSpPr>
          <p:cNvPr id="58" name="右箭头 57">
            <a:extLst>
              <a:ext uri="{FF2B5EF4-FFF2-40B4-BE49-F238E27FC236}">
                <a16:creationId xmlns:a16="http://schemas.microsoft.com/office/drawing/2014/main" id="{AB172FF1-3368-BFAE-981D-88F6B93D7890}"/>
              </a:ext>
            </a:extLst>
          </p:cNvPr>
          <p:cNvSpPr/>
          <p:nvPr/>
        </p:nvSpPr>
        <p:spPr>
          <a:xfrm rot="5400000">
            <a:off x="9336825" y="1383352"/>
            <a:ext cx="481101" cy="544114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A749B19-ADE3-4F0A-09A3-CDBBDDD33251}"/>
              </a:ext>
            </a:extLst>
          </p:cNvPr>
          <p:cNvSpPr txBox="1"/>
          <p:nvPr/>
        </p:nvSpPr>
        <p:spPr>
          <a:xfrm>
            <a:off x="9694036" y="565691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</a:t>
            </a:r>
            <a:endParaRPr kumimoji="1"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FC401F8-93FE-46E7-2968-B8525C534278}"/>
              </a:ext>
            </a:extLst>
          </p:cNvPr>
          <p:cNvGrpSpPr/>
          <p:nvPr/>
        </p:nvGrpSpPr>
        <p:grpSpPr>
          <a:xfrm rot="5400000">
            <a:off x="9464013" y="5683270"/>
            <a:ext cx="255981" cy="297231"/>
            <a:chOff x="11250624" y="5049880"/>
            <a:chExt cx="481099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1" name="右箭头 60">
              <a:extLst>
                <a:ext uri="{FF2B5EF4-FFF2-40B4-BE49-F238E27FC236}">
                  <a16:creationId xmlns:a16="http://schemas.microsoft.com/office/drawing/2014/main" id="{6DFAF28D-A33B-3C03-2BE5-B589804E7BA1}"/>
                </a:ext>
              </a:extLst>
            </p:cNvPr>
            <p:cNvSpPr/>
            <p:nvPr/>
          </p:nvSpPr>
          <p:spPr>
            <a:xfrm>
              <a:off x="11250624" y="5049880"/>
              <a:ext cx="481099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3435102-87F4-7891-AAD8-FB080685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323955" y="5188943"/>
              <a:ext cx="251974" cy="251974"/>
            </a:xfrm>
            <a:prstGeom prst="rect">
              <a:avLst/>
            </a:prstGeom>
            <a:grpFill/>
          </p:spPr>
        </p:pic>
      </p:grpSp>
      <p:sp>
        <p:nvSpPr>
          <p:cNvPr id="7" name="矩形: 圆角 21">
            <a:extLst>
              <a:ext uri="{FF2B5EF4-FFF2-40B4-BE49-F238E27FC236}">
                <a16:creationId xmlns:a16="http://schemas.microsoft.com/office/drawing/2014/main" id="{4F46DFAD-691A-6BCC-51D3-0CDAAC804038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6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D37BEA9-7527-FBFE-F90E-5B45A323632B}"/>
              </a:ext>
            </a:extLst>
          </p:cNvPr>
          <p:cNvSpPr/>
          <p:nvPr/>
        </p:nvSpPr>
        <p:spPr>
          <a:xfrm>
            <a:off x="7353428" y="661540"/>
            <a:ext cx="4433288" cy="5709942"/>
          </a:xfrm>
          <a:prstGeom prst="rect">
            <a:avLst/>
          </a:prstGeom>
          <a:solidFill>
            <a:schemeClr val="tx2">
              <a:lumMod val="10000"/>
              <a:lumOff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843853"/>
            <a:ext cx="851256" cy="321966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1F702B-360B-3877-5FA5-6B62FADC4605}"/>
              </a:ext>
            </a:extLst>
          </p:cNvPr>
          <p:cNvGrpSpPr/>
          <p:nvPr/>
        </p:nvGrpSpPr>
        <p:grpSpPr>
          <a:xfrm>
            <a:off x="2941350" y="1169911"/>
            <a:ext cx="3846031" cy="1528721"/>
            <a:chOff x="2941350" y="1169911"/>
            <a:chExt cx="3846031" cy="15287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C159FE-0135-7D1E-7238-1761C6607FFD}"/>
                </a:ext>
              </a:extLst>
            </p:cNvPr>
            <p:cNvSpPr/>
            <p:nvPr/>
          </p:nvSpPr>
          <p:spPr>
            <a:xfrm>
              <a:off x="2941350" y="1500254"/>
              <a:ext cx="3838240" cy="11983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矩形: 圆角 21">
              <a:extLst>
                <a:ext uri="{FF2B5EF4-FFF2-40B4-BE49-F238E27FC236}">
                  <a16:creationId xmlns:a16="http://schemas.microsoft.com/office/drawing/2014/main" id="{C4E7C673-D97C-D20C-7D08-8B99EC9A6127}"/>
                </a:ext>
              </a:extLst>
            </p:cNvPr>
            <p:cNvSpPr/>
            <p:nvPr/>
          </p:nvSpPr>
          <p:spPr>
            <a:xfrm>
              <a:off x="2949142" y="1169911"/>
              <a:ext cx="3838239" cy="3909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Immediate Evaluation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8C2FA9F-8AFF-9F4A-FDC1-7DE27C78C2C7}"/>
                </a:ext>
              </a:extLst>
            </p:cNvPr>
            <p:cNvGrpSpPr/>
            <p:nvPr/>
          </p:nvGrpSpPr>
          <p:grpSpPr>
            <a:xfrm>
              <a:off x="3115519" y="1701724"/>
              <a:ext cx="3588460" cy="911721"/>
              <a:chOff x="-3780259" y="3127905"/>
              <a:chExt cx="3588460" cy="911721"/>
            </a:xfrm>
          </p:grpSpPr>
          <p:pic>
            <p:nvPicPr>
              <p:cNvPr id="3" name="图形 10">
                <a:extLst>
                  <a:ext uri="{FF2B5EF4-FFF2-40B4-BE49-F238E27FC236}">
                    <a16:creationId xmlns:a16="http://schemas.microsoft.com/office/drawing/2014/main" id="{B0CC5E30-5B56-9662-003B-182998B60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96401" y="3865942"/>
                <a:ext cx="3476191" cy="173684"/>
              </a:xfrm>
              <a:prstGeom prst="rect">
                <a:avLst/>
              </a:prstGeom>
            </p:spPr>
          </p:pic>
          <p:pic>
            <p:nvPicPr>
              <p:cNvPr id="4" name="图形 8">
                <a:extLst>
                  <a:ext uri="{FF2B5EF4-FFF2-40B4-BE49-F238E27FC236}">
                    <a16:creationId xmlns:a16="http://schemas.microsoft.com/office/drawing/2014/main" id="{0F4D3DD9-D7E5-51A3-00D8-46DB3C20C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525310" y="3387087"/>
                <a:ext cx="3264932" cy="176483"/>
              </a:xfrm>
              <a:prstGeom prst="rect">
                <a:avLst/>
              </a:prstGeom>
            </p:spPr>
          </p:pic>
          <p:pic>
            <p:nvPicPr>
              <p:cNvPr id="6" name="图形 7">
                <a:extLst>
                  <a:ext uri="{FF2B5EF4-FFF2-40B4-BE49-F238E27FC236}">
                    <a16:creationId xmlns:a16="http://schemas.microsoft.com/office/drawing/2014/main" id="{1EE21FE9-6ECE-3BB8-19F4-6A8429C7F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780259" y="3127905"/>
                <a:ext cx="3588460" cy="174541"/>
              </a:xfrm>
              <a:prstGeom prst="rect">
                <a:avLst/>
              </a:prstGeom>
            </p:spPr>
          </p:pic>
          <p:pic>
            <p:nvPicPr>
              <p:cNvPr id="8" name="图形 9">
                <a:extLst>
                  <a:ext uri="{FF2B5EF4-FFF2-40B4-BE49-F238E27FC236}">
                    <a16:creationId xmlns:a16="http://schemas.microsoft.com/office/drawing/2014/main" id="{936D2F94-09D8-EEF3-4D83-B495C46BF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3205408" y="3630615"/>
                <a:ext cx="2302937" cy="175919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3C6D6AB-DFAC-B53D-F344-3AE2F047AA01}"/>
              </a:ext>
            </a:extLst>
          </p:cNvPr>
          <p:cNvGrpSpPr/>
          <p:nvPr/>
        </p:nvGrpSpPr>
        <p:grpSpPr>
          <a:xfrm>
            <a:off x="2943390" y="4557573"/>
            <a:ext cx="3840280" cy="1074772"/>
            <a:chOff x="2943390" y="4557573"/>
            <a:chExt cx="3840280" cy="10747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8B8E89C-F7EF-51A8-C8E7-61879D4E5C1A}"/>
                </a:ext>
              </a:extLst>
            </p:cNvPr>
            <p:cNvSpPr/>
            <p:nvPr/>
          </p:nvSpPr>
          <p:spPr>
            <a:xfrm>
              <a:off x="2943390" y="4911758"/>
              <a:ext cx="3838240" cy="720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矩形: 圆角 21">
              <a:extLst>
                <a:ext uri="{FF2B5EF4-FFF2-40B4-BE49-F238E27FC236}">
                  <a16:creationId xmlns:a16="http://schemas.microsoft.com/office/drawing/2014/main" id="{F391AC82-95FD-42F8-DB70-4EC9D4A3A279}"/>
                </a:ext>
              </a:extLst>
            </p:cNvPr>
            <p:cNvSpPr/>
            <p:nvPr/>
          </p:nvSpPr>
          <p:spPr>
            <a:xfrm>
              <a:off x="2952749" y="4557573"/>
              <a:ext cx="3830921" cy="40701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Long-term Synthesis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CA6E49C-68B0-2440-FFBC-B361F1597C7F}"/>
                </a:ext>
              </a:extLst>
            </p:cNvPr>
            <p:cNvGrpSpPr/>
            <p:nvPr/>
          </p:nvGrpSpPr>
          <p:grpSpPr>
            <a:xfrm>
              <a:off x="3167138" y="5099476"/>
              <a:ext cx="3340611" cy="456903"/>
              <a:chOff x="-3551259" y="5473112"/>
              <a:chExt cx="3340611" cy="456903"/>
            </a:xfrm>
          </p:grpSpPr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CDAFAAF8-CD58-9C6A-01F8-214F4FB37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3551259" y="5473112"/>
                <a:ext cx="3340611" cy="187074"/>
              </a:xfrm>
              <a:prstGeom prst="rect">
                <a:avLst/>
              </a:prstGeom>
            </p:spPr>
          </p:pic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872EC40A-5262-F3C6-5CCE-B29E95D54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3406904" y="5724222"/>
                <a:ext cx="3058830" cy="205793"/>
              </a:xfrm>
              <a:prstGeom prst="rect">
                <a:avLst/>
              </a:prstGeom>
            </p:spPr>
          </p:pic>
        </p:grpSp>
      </p:grp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66AB3DC-9760-9AE4-0B72-45DE538C27EC}"/>
              </a:ext>
            </a:extLst>
          </p:cNvPr>
          <p:cNvCxnSpPr/>
          <p:nvPr/>
        </p:nvCxnSpPr>
        <p:spPr>
          <a:xfrm>
            <a:off x="6788879" y="5255542"/>
            <a:ext cx="432997" cy="45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6DE35A-A840-F442-A3C4-C22664128D14}"/>
              </a:ext>
            </a:extLst>
          </p:cNvPr>
          <p:cNvGrpSpPr/>
          <p:nvPr/>
        </p:nvGrpSpPr>
        <p:grpSpPr>
          <a:xfrm>
            <a:off x="8135050" y="2059736"/>
            <a:ext cx="2882299" cy="541212"/>
            <a:chOff x="6820991" y="5575569"/>
            <a:chExt cx="2882299" cy="541212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51D33822-2A97-D8E7-1447-66A5032D1068}"/>
                </a:ext>
              </a:extLst>
            </p:cNvPr>
            <p:cNvSpPr/>
            <p:nvPr/>
          </p:nvSpPr>
          <p:spPr>
            <a:xfrm>
              <a:off x="7035601" y="5575569"/>
              <a:ext cx="2462362" cy="541212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C1DE110-8ECE-872F-42E4-B5F30AC2AE47}"/>
                </a:ext>
              </a:extLst>
            </p:cNvPr>
            <p:cNvSpPr txBox="1"/>
            <p:nvPr/>
          </p:nvSpPr>
          <p:spPr>
            <a:xfrm>
              <a:off x="6820991" y="5648651"/>
              <a:ext cx="2882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Classify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norms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EDC0279-A395-8683-38DE-662C23E4D0F9}"/>
              </a:ext>
            </a:extLst>
          </p:cNvPr>
          <p:cNvSpPr txBox="1"/>
          <p:nvPr/>
        </p:nvSpPr>
        <p:spPr>
          <a:xfrm>
            <a:off x="7353428" y="797806"/>
            <a:ext cx="450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sum of the utility of its qualified personal norms exceeds a certain threshold</a:t>
            </a:r>
            <a:endParaRPr kumimoji="1"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79A88CC-44DF-98C4-74BE-5FABD8CAC567}"/>
              </a:ext>
            </a:extLst>
          </p:cNvPr>
          <p:cNvSpPr/>
          <p:nvPr/>
        </p:nvSpPr>
        <p:spPr>
          <a:xfrm>
            <a:off x="7561764" y="5851086"/>
            <a:ext cx="3963695" cy="411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Norm Database</a:t>
            </a:r>
            <a:endParaRPr kumimoji="1" lang="zh-CN" alt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8981572-4DD3-C258-3A57-3EF8634E435F}"/>
              </a:ext>
            </a:extLst>
          </p:cNvPr>
          <p:cNvGrpSpPr/>
          <p:nvPr/>
        </p:nvGrpSpPr>
        <p:grpSpPr>
          <a:xfrm>
            <a:off x="8176629" y="4777595"/>
            <a:ext cx="2882299" cy="561434"/>
            <a:chOff x="6797294" y="5425299"/>
            <a:chExt cx="2882299" cy="561434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270EAFDE-EF0F-2F22-E6CC-4E86A137F2C5}"/>
                </a:ext>
              </a:extLst>
            </p:cNvPr>
            <p:cNvSpPr/>
            <p:nvPr/>
          </p:nvSpPr>
          <p:spPr>
            <a:xfrm>
              <a:off x="6933578" y="5425299"/>
              <a:ext cx="2581884" cy="561434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AA6C066-B23E-C006-2DF8-418AA75AE5A0}"/>
                </a:ext>
              </a:extLst>
            </p:cNvPr>
            <p:cNvSpPr txBox="1"/>
            <p:nvPr/>
          </p:nvSpPr>
          <p:spPr>
            <a:xfrm>
              <a:off x="6797294" y="5508961"/>
              <a:ext cx="2882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Deactivate specific norms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0F0EB79F-7213-8221-1824-086A2D5544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0496" y="5895009"/>
            <a:ext cx="301450" cy="301450"/>
          </a:xfrm>
          <a:prstGeom prst="rect">
            <a:avLst/>
          </a:prstGeom>
        </p:spPr>
      </p:pic>
      <p:sp>
        <p:nvSpPr>
          <p:cNvPr id="65" name="右箭头 64">
            <a:extLst>
              <a:ext uri="{FF2B5EF4-FFF2-40B4-BE49-F238E27FC236}">
                <a16:creationId xmlns:a16="http://schemas.microsoft.com/office/drawing/2014/main" id="{C63193C8-370E-5965-2F21-9D96ED45D887}"/>
              </a:ext>
            </a:extLst>
          </p:cNvPr>
          <p:cNvSpPr/>
          <p:nvPr/>
        </p:nvSpPr>
        <p:spPr>
          <a:xfrm rot="5400000">
            <a:off x="9388225" y="5319080"/>
            <a:ext cx="481101" cy="544114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1A8C2F3-5874-C00E-77E9-775D877C8F47}"/>
              </a:ext>
            </a:extLst>
          </p:cNvPr>
          <p:cNvGrpSpPr/>
          <p:nvPr/>
        </p:nvGrpSpPr>
        <p:grpSpPr>
          <a:xfrm>
            <a:off x="8135049" y="3035470"/>
            <a:ext cx="2882299" cy="547618"/>
            <a:chOff x="6797294" y="5575569"/>
            <a:chExt cx="2882299" cy="547618"/>
          </a:xfrm>
        </p:grpSpPr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832A045B-9E43-6FF0-0D7D-FFF4363CD67F}"/>
                </a:ext>
              </a:extLst>
            </p:cNvPr>
            <p:cNvSpPr/>
            <p:nvPr/>
          </p:nvSpPr>
          <p:spPr>
            <a:xfrm>
              <a:off x="7013562" y="5575569"/>
              <a:ext cx="2462362" cy="547618"/>
            </a:xfrm>
            <a:prstGeom prst="roundRect">
              <a:avLst>
                <a:gd name="adj" fmla="val 10578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0EED8B5-038D-50D1-919F-FA64EA373960}"/>
                </a:ext>
              </a:extLst>
            </p:cNvPr>
            <p:cNvSpPr txBox="1"/>
            <p:nvPr/>
          </p:nvSpPr>
          <p:spPr>
            <a:xfrm>
              <a:off x="6797294" y="5649268"/>
              <a:ext cx="2882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abstract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52D0E22A-3BA7-CD8D-6457-F56FDCCAA031}"/>
              </a:ext>
            </a:extLst>
          </p:cNvPr>
          <p:cNvSpPr txBox="1"/>
          <p:nvPr/>
        </p:nvSpPr>
        <p:spPr>
          <a:xfrm>
            <a:off x="9756103" y="440713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</a:t>
            </a:r>
            <a:endParaRPr kumimoji="1"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7183AE6-6D6A-FE26-0EBB-855E5BF7FE18}"/>
              </a:ext>
            </a:extLst>
          </p:cNvPr>
          <p:cNvSpPr/>
          <p:nvPr/>
        </p:nvSpPr>
        <p:spPr>
          <a:xfrm>
            <a:off x="7353428" y="661541"/>
            <a:ext cx="4433288" cy="570994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手杖形箭头 84">
            <a:extLst>
              <a:ext uri="{FF2B5EF4-FFF2-40B4-BE49-F238E27FC236}">
                <a16:creationId xmlns:a16="http://schemas.microsoft.com/office/drawing/2014/main" id="{08713257-27D1-319F-660A-5DF9D4AF2C28}"/>
              </a:ext>
            </a:extLst>
          </p:cNvPr>
          <p:cNvSpPr/>
          <p:nvPr/>
        </p:nvSpPr>
        <p:spPr>
          <a:xfrm>
            <a:off x="7974719" y="1530299"/>
            <a:ext cx="591087" cy="4320786"/>
          </a:xfrm>
          <a:prstGeom prst="uturnArrow">
            <a:avLst>
              <a:gd name="adj1" fmla="val 19713"/>
              <a:gd name="adj2" fmla="val 25000"/>
              <a:gd name="adj3" fmla="val 32148"/>
              <a:gd name="adj4" fmla="val 0"/>
              <a:gd name="adj5" fmla="val 1220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21">
            <a:extLst>
              <a:ext uri="{FF2B5EF4-FFF2-40B4-BE49-F238E27FC236}">
                <a16:creationId xmlns:a16="http://schemas.microsoft.com/office/drawing/2014/main" id="{7A7C0D92-5D59-28D7-C64E-90B8D0C04EFA}"/>
              </a:ext>
            </a:extLst>
          </p:cNvPr>
          <p:cNvSpPr/>
          <p:nvPr/>
        </p:nvSpPr>
        <p:spPr>
          <a:xfrm>
            <a:off x="8211946" y="3986742"/>
            <a:ext cx="2811667" cy="39094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Evaluation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D64638A-7F0B-9A12-1BAA-C721B5CAC716}"/>
              </a:ext>
            </a:extLst>
          </p:cNvPr>
          <p:cNvGrpSpPr/>
          <p:nvPr/>
        </p:nvGrpSpPr>
        <p:grpSpPr>
          <a:xfrm rot="5400000">
            <a:off x="9500786" y="2648617"/>
            <a:ext cx="255981" cy="297231"/>
            <a:chOff x="10836117" y="5049875"/>
            <a:chExt cx="481101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7" name="右箭头 36">
              <a:extLst>
                <a:ext uri="{FF2B5EF4-FFF2-40B4-BE49-F238E27FC236}">
                  <a16:creationId xmlns:a16="http://schemas.microsoft.com/office/drawing/2014/main" id="{AED295CA-C518-33DE-4EFE-907C6784B5D7}"/>
                </a:ext>
              </a:extLst>
            </p:cNvPr>
            <p:cNvSpPr/>
            <p:nvPr/>
          </p:nvSpPr>
          <p:spPr>
            <a:xfrm>
              <a:off x="10836117" y="5049875"/>
              <a:ext cx="481101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99BEE7F-570F-FB04-2B18-AB0A00FF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0909407" y="5188944"/>
              <a:ext cx="251974" cy="251973"/>
            </a:xfrm>
            <a:prstGeom prst="rect">
              <a:avLst/>
            </a:prstGeom>
            <a:grpFill/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F6EF0F8-206E-59B6-6923-C7C73BCC6780}"/>
              </a:ext>
            </a:extLst>
          </p:cNvPr>
          <p:cNvGrpSpPr/>
          <p:nvPr/>
        </p:nvGrpSpPr>
        <p:grpSpPr>
          <a:xfrm rot="5400000">
            <a:off x="9501132" y="3654180"/>
            <a:ext cx="255981" cy="297231"/>
            <a:chOff x="10836117" y="5049875"/>
            <a:chExt cx="481101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右箭头 42">
              <a:extLst>
                <a:ext uri="{FF2B5EF4-FFF2-40B4-BE49-F238E27FC236}">
                  <a16:creationId xmlns:a16="http://schemas.microsoft.com/office/drawing/2014/main" id="{1D7E04D4-E281-110A-3891-207995CEBEC7}"/>
                </a:ext>
              </a:extLst>
            </p:cNvPr>
            <p:cNvSpPr/>
            <p:nvPr/>
          </p:nvSpPr>
          <p:spPr>
            <a:xfrm>
              <a:off x="10836117" y="5049875"/>
              <a:ext cx="481101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386670B-2221-8AFF-4FD6-055116ED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0909407" y="5188944"/>
              <a:ext cx="251974" cy="251973"/>
            </a:xfrm>
            <a:prstGeom prst="rect">
              <a:avLst/>
            </a:prstGeom>
            <a:grpFill/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3E1DD6C-3B6D-7416-2C6D-F1EE0407A819}"/>
              </a:ext>
            </a:extLst>
          </p:cNvPr>
          <p:cNvGrpSpPr/>
          <p:nvPr/>
        </p:nvGrpSpPr>
        <p:grpSpPr>
          <a:xfrm rot="5400000">
            <a:off x="9479497" y="4453483"/>
            <a:ext cx="255981" cy="297231"/>
            <a:chOff x="10836117" y="5049875"/>
            <a:chExt cx="481101" cy="544114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6" name="右箭头 45">
              <a:extLst>
                <a:ext uri="{FF2B5EF4-FFF2-40B4-BE49-F238E27FC236}">
                  <a16:creationId xmlns:a16="http://schemas.microsoft.com/office/drawing/2014/main" id="{D99E305C-DDF8-8815-1549-39E11EECD51D}"/>
                </a:ext>
              </a:extLst>
            </p:cNvPr>
            <p:cNvSpPr/>
            <p:nvPr/>
          </p:nvSpPr>
          <p:spPr>
            <a:xfrm>
              <a:off x="10836117" y="5049875"/>
              <a:ext cx="481101" cy="54411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7E1EDDB-E98E-C8BD-157D-0FB1ED1C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0909407" y="5188944"/>
              <a:ext cx="251974" cy="251973"/>
            </a:xfrm>
            <a:prstGeom prst="rect">
              <a:avLst/>
            </a:prstGeom>
            <a:grpFill/>
          </p:spPr>
        </p:pic>
      </p:grpSp>
      <p:sp>
        <p:nvSpPr>
          <p:cNvPr id="17" name="矩形: 圆角 21">
            <a:extLst>
              <a:ext uri="{FF2B5EF4-FFF2-40B4-BE49-F238E27FC236}">
                <a16:creationId xmlns:a16="http://schemas.microsoft.com/office/drawing/2014/main" id="{13784409-A893-1619-825C-FC0CFDADFFD2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5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21">
            <a:extLst>
              <a:ext uri="{FF2B5EF4-FFF2-40B4-BE49-F238E27FC236}">
                <a16:creationId xmlns:a16="http://schemas.microsoft.com/office/drawing/2014/main" id="{22C0BC5F-4AF6-CEE7-1B17-1DAEE1375655}"/>
              </a:ext>
            </a:extLst>
          </p:cNvPr>
          <p:cNvSpPr/>
          <p:nvPr/>
        </p:nvSpPr>
        <p:spPr>
          <a:xfrm>
            <a:off x="152470" y="1014482"/>
            <a:ext cx="1942094" cy="845072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4564" y="731210"/>
            <a:ext cx="851256" cy="1434696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AB2EB2-D1ED-03F8-CB63-64B73EBBCEC3}"/>
              </a:ext>
            </a:extLst>
          </p:cNvPr>
          <p:cNvGrpSpPr/>
          <p:nvPr/>
        </p:nvGrpSpPr>
        <p:grpSpPr>
          <a:xfrm>
            <a:off x="2952376" y="165993"/>
            <a:ext cx="3841915" cy="920872"/>
            <a:chOff x="2939715" y="1169911"/>
            <a:chExt cx="3841915" cy="92087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61F702B-360B-3877-5FA5-6B62FADC4605}"/>
                </a:ext>
              </a:extLst>
            </p:cNvPr>
            <p:cNvGrpSpPr/>
            <p:nvPr/>
          </p:nvGrpSpPr>
          <p:grpSpPr>
            <a:xfrm>
              <a:off x="2939715" y="1169911"/>
              <a:ext cx="3841915" cy="920872"/>
              <a:chOff x="2939715" y="1169911"/>
              <a:chExt cx="3841915" cy="92087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C159FE-0135-7D1E-7238-1761C6607FFD}"/>
                  </a:ext>
                </a:extLst>
              </p:cNvPr>
              <p:cNvSpPr/>
              <p:nvPr/>
            </p:nvSpPr>
            <p:spPr>
              <a:xfrm>
                <a:off x="2943390" y="1370196"/>
                <a:ext cx="3838240" cy="720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4" name="矩形: 圆角 21">
                <a:extLst>
                  <a:ext uri="{FF2B5EF4-FFF2-40B4-BE49-F238E27FC236}">
                    <a16:creationId xmlns:a16="http://schemas.microsoft.com/office/drawing/2014/main" id="{C4E7C673-D97C-D20C-7D08-8B99EC9A6127}"/>
                  </a:ext>
                </a:extLst>
              </p:cNvPr>
              <p:cNvSpPr/>
              <p:nvPr/>
            </p:nvSpPr>
            <p:spPr>
              <a:xfrm>
                <a:off x="2939715" y="1169911"/>
                <a:ext cx="3838239" cy="390941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585212"/>
                  <a:satOff val="-11705"/>
                  <a:lumOff val="20686"/>
                  <a:alphaOff val="0"/>
                </a:schemeClr>
              </a:fillRef>
              <a:effectRef idx="2">
                <a:schemeClr val="accent2">
                  <a:hueOff val="585212"/>
                  <a:satOff val="-11705"/>
                  <a:lumOff val="2068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Compliance in Planning</a:t>
                </a:r>
                <a:endParaRPr kumimoji="1"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0A1EF13-4941-0830-7030-65F4E3EE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06991" y="1747630"/>
              <a:ext cx="3552906" cy="20678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AA65E7-F126-065B-8E76-FF6AB3CEBCCC}"/>
              </a:ext>
            </a:extLst>
          </p:cNvPr>
          <p:cNvGrpSpPr/>
          <p:nvPr/>
        </p:nvGrpSpPr>
        <p:grpSpPr>
          <a:xfrm>
            <a:off x="2952376" y="1646100"/>
            <a:ext cx="4204592" cy="936947"/>
            <a:chOff x="2952749" y="4557573"/>
            <a:chExt cx="4204592" cy="93694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52058E-2080-4594-33F6-2D744938880A}"/>
                </a:ext>
              </a:extLst>
            </p:cNvPr>
            <p:cNvSpPr/>
            <p:nvPr/>
          </p:nvSpPr>
          <p:spPr>
            <a:xfrm>
              <a:off x="2952749" y="4964589"/>
              <a:ext cx="4193193" cy="529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矩形: 圆角 21">
              <a:extLst>
                <a:ext uri="{FF2B5EF4-FFF2-40B4-BE49-F238E27FC236}">
                  <a16:creationId xmlns:a16="http://schemas.microsoft.com/office/drawing/2014/main" id="{F391AC82-95FD-42F8-DB70-4EC9D4A3A279}"/>
                </a:ext>
              </a:extLst>
            </p:cNvPr>
            <p:cNvSpPr/>
            <p:nvPr/>
          </p:nvSpPr>
          <p:spPr>
            <a:xfrm>
              <a:off x="2952749" y="4557573"/>
              <a:ext cx="4193193" cy="40701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Compliance in Actions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E999F379-9573-A1D7-D0E6-05128066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083" y="5174221"/>
              <a:ext cx="4126258" cy="197384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03DFF63-66CB-6BAC-94AB-5362410EF46B}"/>
              </a:ext>
            </a:extLst>
          </p:cNvPr>
          <p:cNvGrpSpPr/>
          <p:nvPr/>
        </p:nvGrpSpPr>
        <p:grpSpPr>
          <a:xfrm>
            <a:off x="109875" y="2943219"/>
            <a:ext cx="11930007" cy="3795645"/>
            <a:chOff x="109875" y="2943219"/>
            <a:chExt cx="11930007" cy="379564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26C80CD-960A-B881-F8B5-3B5838B36B29}"/>
                </a:ext>
              </a:extLst>
            </p:cNvPr>
            <p:cNvSpPr/>
            <p:nvPr/>
          </p:nvSpPr>
          <p:spPr>
            <a:xfrm>
              <a:off x="6238660" y="3163604"/>
              <a:ext cx="5801222" cy="310388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6A4789D-FF68-0660-F5C9-9708A017FF6C}"/>
                </a:ext>
              </a:extLst>
            </p:cNvPr>
            <p:cNvSpPr/>
            <p:nvPr/>
          </p:nvSpPr>
          <p:spPr>
            <a:xfrm>
              <a:off x="109875" y="3275060"/>
              <a:ext cx="5801222" cy="2997784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74BABDD-5D45-103A-967A-E2996861C2F2}"/>
                </a:ext>
              </a:extLst>
            </p:cNvPr>
            <p:cNvGrpSpPr/>
            <p:nvPr/>
          </p:nvGrpSpPr>
          <p:grpSpPr>
            <a:xfrm>
              <a:off x="538159" y="6327701"/>
              <a:ext cx="11344270" cy="411163"/>
              <a:chOff x="5508062" y="1033592"/>
              <a:chExt cx="11344270" cy="411163"/>
            </a:xfrm>
          </p:grpSpPr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477A7114-B5A3-4D23-CC58-520E632734BC}"/>
                  </a:ext>
                </a:extLst>
              </p:cNvPr>
              <p:cNvSpPr/>
              <p:nvPr/>
            </p:nvSpPr>
            <p:spPr>
              <a:xfrm>
                <a:off x="5508062" y="1033592"/>
                <a:ext cx="11344270" cy="41116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Personal</a:t>
                </a:r>
                <a:r>
                  <a:rPr kumimoji="1" lang="zh-CN" alt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 Database</a:t>
                </a:r>
                <a:endParaRPr kumimoji="1" lang="zh-CN" altLang="en-US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137D4F43-B500-D05D-D509-3100AE6BE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6261" y="1088448"/>
                <a:ext cx="301450" cy="301450"/>
              </a:xfrm>
              <a:prstGeom prst="rect">
                <a:avLst/>
              </a:prstGeom>
            </p:spPr>
          </p:pic>
        </p:grp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F20F93D8-700F-0DCF-5125-26C5CE53C4BB}"/>
                </a:ext>
              </a:extLst>
            </p:cNvPr>
            <p:cNvSpPr/>
            <p:nvPr/>
          </p:nvSpPr>
          <p:spPr>
            <a:xfrm>
              <a:off x="225689" y="3467283"/>
              <a:ext cx="5587773" cy="2680547"/>
            </a:xfrm>
            <a:prstGeom prst="roundRect">
              <a:avLst>
                <a:gd name="adj" fmla="val 10578"/>
              </a:avLst>
            </a:prstGeom>
            <a:solidFill>
              <a:schemeClr val="tx2">
                <a:lumMod val="25000"/>
                <a:lumOff val="7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BFF6DCE-2218-3B36-C527-05EE618B9E7D}"/>
                </a:ext>
              </a:extLst>
            </p:cNvPr>
            <p:cNvSpPr txBox="1"/>
            <p:nvPr/>
          </p:nvSpPr>
          <p:spPr>
            <a:xfrm>
              <a:off x="2520698" y="3453413"/>
              <a:ext cx="102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E411128-24CB-0FA3-C894-5BBE92A9EFA2}"/>
                </a:ext>
              </a:extLst>
            </p:cNvPr>
            <p:cNvSpPr txBox="1"/>
            <p:nvPr/>
          </p:nvSpPr>
          <p:spPr>
            <a:xfrm>
              <a:off x="309815" y="3838820"/>
              <a:ext cx="551619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TASK: 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please integrate the information in QUALIFIED PERSONAL NORMS and CURRENT GOAL to generate plan today that align with QUALIFIED PERSONAL NORMS and ATTENTION.</a:t>
              </a:r>
              <a:r>
                <a:rPr lang="zh-CN" altLang="zh-CN" sz="1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1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ATTENTION: 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 the qualified personal norms are NONE, there is no need to refer to that information</a:t>
              </a:r>
              <a:r>
                <a:rPr lang="zh-CN" altLang="zh-CN" sz="1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11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QUALIFIED PERSONAL NORMS: 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&lt; qualified personal norms &gt;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CURRENT GOAL: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&lt;current goal&gt;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Today is &lt; current time &gt;. Here is &lt; agent name &gt;'s plan today align with QUALIFIED PERSONAL NORMS in broad strokes (with the time of the day. e.g., have a lunch and tip after eating at 12:00 pm, watch TV from 7 to 8 pm): 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1) wake up and complete the morning routine at 8:00 am.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2)</a:t>
              </a:r>
              <a:endParaRPr lang="zh-CN" altLang="zh-CN" sz="11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F270D2F4-3089-4AD3-0EDE-D8ED2BCF63D1}"/>
                </a:ext>
              </a:extLst>
            </p:cNvPr>
            <p:cNvSpPr/>
            <p:nvPr/>
          </p:nvSpPr>
          <p:spPr>
            <a:xfrm rot="16200000">
              <a:off x="4445573" y="5981519"/>
              <a:ext cx="379646" cy="362217"/>
            </a:xfrm>
            <a:prstGeom prst="rightArrow">
              <a:avLst>
                <a:gd name="adj1" fmla="val 36944"/>
                <a:gd name="adj2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C6D43D50-8A76-42B8-4797-DDE65E70D8E5}"/>
                </a:ext>
              </a:extLst>
            </p:cNvPr>
            <p:cNvSpPr/>
            <p:nvPr/>
          </p:nvSpPr>
          <p:spPr>
            <a:xfrm>
              <a:off x="6251912" y="3453413"/>
              <a:ext cx="5714400" cy="2814075"/>
            </a:xfrm>
            <a:prstGeom prst="roundRect">
              <a:avLst>
                <a:gd name="adj" fmla="val 10578"/>
              </a:avLst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DEE75AE-2FF6-B0E5-2CF6-0E00FA7AA241}"/>
                </a:ext>
              </a:extLst>
            </p:cNvPr>
            <p:cNvSpPr txBox="1"/>
            <p:nvPr/>
          </p:nvSpPr>
          <p:spPr>
            <a:xfrm>
              <a:off x="8648090" y="3433212"/>
              <a:ext cx="102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CA003B1-A21B-6280-9C20-BE8774FAC262}"/>
                </a:ext>
              </a:extLst>
            </p:cNvPr>
            <p:cNvSpPr txBox="1"/>
            <p:nvPr/>
          </p:nvSpPr>
          <p:spPr>
            <a:xfrm>
              <a:off x="6313789" y="3777062"/>
              <a:ext cx="5726093" cy="247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TASK: 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Considering the </a:t>
              </a:r>
              <a:r>
                <a:rPr lang="en-US" altLang="zh-CN" sz="11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CURRENT PLAN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en-US" altLang="zh-CN" sz="11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AGENT DESCRIPTION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and </a:t>
              </a:r>
              <a:r>
                <a:rPr lang="en-US" altLang="zh-CN" sz="11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QUALIFIED PERSONAL NORMS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describe actions in 5 min increments.</a:t>
              </a:r>
              <a:r>
                <a:rPr lang="zh-CN" altLang="zh-CN" sz="1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>
                <a:spcBef>
                  <a:spcPts val="600"/>
                </a:spcBef>
              </a:pPr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EXAMPLE: </a:t>
              </a:r>
              <a:r>
                <a:rPr lang="en-US" altLang="zh-CN" sz="1000" i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AGENT DESCRIPTION:</a:t>
              </a:r>
              <a:r>
                <a:rPr lang="zh-CN" altLang="en-US" sz="1000" i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Kelly wanted to be a teacher</a:t>
              </a:r>
              <a:r>
                <a:rPr lang="en-US" altLang="zh-CN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Currently: She is currently having lunch at the Hobbs Cafe.</a:t>
              </a:r>
              <a:r>
                <a:rPr lang="zh-CN" altLang="zh-CN" sz="1000" dirty="0">
                  <a:effectLst/>
                </a:rPr>
                <a:t>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Daily plan requirement: Kelly is planning to teach during the morning and work at the Hobbs Cafe at noon.</a:t>
              </a:r>
              <a:r>
                <a:rPr lang="zh-CN" altLang="zh-CN" sz="1000" dirty="0">
                  <a:effectLst/>
                </a:rPr>
                <a:t> </a:t>
              </a:r>
              <a:r>
                <a:rPr lang="en-US" altLang="zh-CN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altLang="zh-CN" sz="1000" i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QUALIFIED PERSONAL NORM:</a:t>
              </a:r>
              <a:r>
                <a:rPr lang="zh-CN" altLang="zh-CN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zh-CN" sz="1000" i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(1) No smoking indoors… CURRENT PLAN: Today is Saturday…From 12:00 pm to 1:00 pm, Kelly plans to have lunch and take a break.</a:t>
              </a:r>
              <a:r>
                <a:rPr lang="zh-CN" altLang="zh-CN" sz="1000" dirty="0">
                  <a:effectLst/>
                </a:rPr>
                <a:t> </a:t>
              </a:r>
              <a:r>
                <a:rPr lang="en-US" altLang="zh-CN" sz="1000" i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OUTPUT: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1. Kelly is deciding on her order at the Hobbs Cafe. (duration in minutes: 5, minutes left: 55)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</a:t>
              </a:r>
              <a:r>
                <a:rPr lang="en-US" altLang="zh-CN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altLang="zh-CN" sz="10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QUALIFIED PERSONAL NORMS: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&lt; qualified personal norms &gt; 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CURRENT PLAN: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&lt;current plan&gt;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AGENT DESCRIPTION:</a:t>
              </a:r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&lt; agent description &gt;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Considering compliance with existing qualified personal norms, in 5 min increments, list the subtasks &lt;agent name&gt; does when &lt; agent first name &gt; is &lt; current action&gt; from &lt;current time range &gt; (total duration in minutes &lt; current action duration in min&gt;)</a:t>
              </a:r>
              <a:endParaRPr lang="zh-CN" altLang="zh-CN" sz="11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11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OUTPUT:</a:t>
              </a:r>
              <a:endParaRPr lang="zh-CN" altLang="zh-CN" sz="11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右箭头 36">
              <a:extLst>
                <a:ext uri="{FF2B5EF4-FFF2-40B4-BE49-F238E27FC236}">
                  <a16:creationId xmlns:a16="http://schemas.microsoft.com/office/drawing/2014/main" id="{AB44AE8B-10F3-E9C0-E14A-87A9BBA21A93}"/>
                </a:ext>
              </a:extLst>
            </p:cNvPr>
            <p:cNvSpPr/>
            <p:nvPr/>
          </p:nvSpPr>
          <p:spPr>
            <a:xfrm rot="16200000">
              <a:off x="10350799" y="6026124"/>
              <a:ext cx="379646" cy="362217"/>
            </a:xfrm>
            <a:prstGeom prst="rightArrow">
              <a:avLst>
                <a:gd name="adj1" fmla="val 36944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右箭头 37">
              <a:extLst>
                <a:ext uri="{FF2B5EF4-FFF2-40B4-BE49-F238E27FC236}">
                  <a16:creationId xmlns:a16="http://schemas.microsoft.com/office/drawing/2014/main" id="{26D90165-9056-097D-B0E6-4FE6D9DD76EC}"/>
                </a:ext>
              </a:extLst>
            </p:cNvPr>
            <p:cNvSpPr/>
            <p:nvPr/>
          </p:nvSpPr>
          <p:spPr>
            <a:xfrm>
              <a:off x="5876897" y="4709791"/>
              <a:ext cx="336671" cy="362744"/>
            </a:xfrm>
            <a:prstGeom prst="rightArrow">
              <a:avLst>
                <a:gd name="adj1" fmla="val 50000"/>
                <a:gd name="adj2" fmla="val 6159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: 圆角 21">
              <a:extLst>
                <a:ext uri="{FF2B5EF4-FFF2-40B4-BE49-F238E27FC236}">
                  <a16:creationId xmlns:a16="http://schemas.microsoft.com/office/drawing/2014/main" id="{198C35CD-6815-EF17-25E2-51D46D74B9B7}"/>
                </a:ext>
              </a:extLst>
            </p:cNvPr>
            <p:cNvSpPr/>
            <p:nvPr/>
          </p:nvSpPr>
          <p:spPr>
            <a:xfrm>
              <a:off x="112590" y="2943219"/>
              <a:ext cx="5780222" cy="390941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Compliance in Planning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矩形: 圆角 21">
              <a:extLst>
                <a:ext uri="{FF2B5EF4-FFF2-40B4-BE49-F238E27FC236}">
                  <a16:creationId xmlns:a16="http://schemas.microsoft.com/office/drawing/2014/main" id="{57D9D6C4-A078-2ECA-7131-54A54A996C27}"/>
                </a:ext>
              </a:extLst>
            </p:cNvPr>
            <p:cNvSpPr/>
            <p:nvPr/>
          </p:nvSpPr>
          <p:spPr>
            <a:xfrm>
              <a:off x="6238660" y="2943219"/>
              <a:ext cx="5780222" cy="40701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Compliance in Actions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96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B7703F-B4A2-5A33-618A-21DF8FE0DF9F}"/>
              </a:ext>
            </a:extLst>
          </p:cNvPr>
          <p:cNvSpPr txBox="1"/>
          <p:nvPr/>
        </p:nvSpPr>
        <p:spPr>
          <a:xfrm>
            <a:off x="216612" y="1065229"/>
            <a:ext cx="828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 et al. ’s Smallville sandbox game environment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C0266DE-5B30-1D0E-6072-7505B9D0FCFB}"/>
              </a:ext>
            </a:extLst>
          </p:cNvPr>
          <p:cNvSpPr txBox="1">
            <a:spLocks/>
          </p:cNvSpPr>
          <p:nvPr/>
        </p:nvSpPr>
        <p:spPr>
          <a:xfrm>
            <a:off x="216612" y="-143282"/>
            <a:ext cx="6399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28BD20A-C82B-F7E5-2AEF-CC6EDD4F2E46}"/>
              </a:ext>
            </a:extLst>
          </p:cNvPr>
          <p:cNvGrpSpPr/>
          <p:nvPr/>
        </p:nvGrpSpPr>
        <p:grpSpPr>
          <a:xfrm>
            <a:off x="184046" y="1527142"/>
            <a:ext cx="8752283" cy="4325523"/>
            <a:chOff x="1147049" y="1845023"/>
            <a:chExt cx="5520540" cy="23205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0F5790-93AF-9807-C02E-C727F3F2D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4" t="1799" r="810" b="16270"/>
            <a:stretch/>
          </p:blipFill>
          <p:spPr>
            <a:xfrm>
              <a:off x="1147049" y="1845023"/>
              <a:ext cx="5520540" cy="23205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890B0B-7C5A-DE8D-0FCE-BF5611EC1CC2}"/>
                </a:ext>
              </a:extLst>
            </p:cNvPr>
            <p:cNvSpPr/>
            <p:nvPr/>
          </p:nvSpPr>
          <p:spPr>
            <a:xfrm>
              <a:off x="2879834" y="2225133"/>
              <a:ext cx="441435" cy="3604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0220C4-F290-40A3-E98F-1060027EE406}"/>
              </a:ext>
            </a:extLst>
          </p:cNvPr>
          <p:cNvGrpSpPr/>
          <p:nvPr/>
        </p:nvGrpSpPr>
        <p:grpSpPr>
          <a:xfrm>
            <a:off x="9270283" y="4302727"/>
            <a:ext cx="2651324" cy="1562244"/>
            <a:chOff x="9379670" y="1698017"/>
            <a:chExt cx="2651324" cy="156224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75689F-BF58-360E-6B63-C7888B80D924}"/>
                </a:ext>
              </a:extLst>
            </p:cNvPr>
            <p:cNvSpPr/>
            <p:nvPr/>
          </p:nvSpPr>
          <p:spPr>
            <a:xfrm>
              <a:off x="9379670" y="1895502"/>
              <a:ext cx="2646633" cy="13647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18C520-A60D-E843-C8DE-2D7C59F8D6E5}"/>
                </a:ext>
              </a:extLst>
            </p:cNvPr>
            <p:cNvSpPr txBox="1"/>
            <p:nvPr/>
          </p:nvSpPr>
          <p:spPr>
            <a:xfrm>
              <a:off x="9464511" y="2130320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Smoke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365941-64ED-0009-D4E9-CE83C86CBCD5}"/>
                </a:ext>
              </a:extLst>
            </p:cNvPr>
            <p:cNvSpPr txBox="1"/>
            <p:nvPr/>
          </p:nvSpPr>
          <p:spPr>
            <a:xfrm>
              <a:off x="10839642" y="2130320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 smoke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左右箭头 10">
              <a:extLst>
                <a:ext uri="{FF2B5EF4-FFF2-40B4-BE49-F238E27FC236}">
                  <a16:creationId xmlns:a16="http://schemas.microsoft.com/office/drawing/2014/main" id="{BD2A9C82-6491-1D34-C866-E95731E110FF}"/>
                </a:ext>
              </a:extLst>
            </p:cNvPr>
            <p:cNvSpPr/>
            <p:nvPr/>
          </p:nvSpPr>
          <p:spPr>
            <a:xfrm>
              <a:off x="10322439" y="2251858"/>
              <a:ext cx="517204" cy="161267"/>
            </a:xfrm>
            <a:prstGeom prst="left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F6F96CC-979A-C576-B232-4CBFF93D0D0F}"/>
                </a:ext>
              </a:extLst>
            </p:cNvPr>
            <p:cNvSpPr txBox="1"/>
            <p:nvPr/>
          </p:nvSpPr>
          <p:spPr>
            <a:xfrm>
              <a:off x="9482226" y="2516401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Noisy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400FC5-F3D2-8499-41BF-0CDA5B90508A}"/>
                </a:ext>
              </a:extLst>
            </p:cNvPr>
            <p:cNvSpPr txBox="1"/>
            <p:nvPr/>
          </p:nvSpPr>
          <p:spPr>
            <a:xfrm>
              <a:off x="10857357" y="251640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Quiet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左右箭头 13">
              <a:extLst>
                <a:ext uri="{FF2B5EF4-FFF2-40B4-BE49-F238E27FC236}">
                  <a16:creationId xmlns:a16="http://schemas.microsoft.com/office/drawing/2014/main" id="{A71D4F11-3816-B77D-D8D1-789D56F5AC60}"/>
                </a:ext>
              </a:extLst>
            </p:cNvPr>
            <p:cNvSpPr/>
            <p:nvPr/>
          </p:nvSpPr>
          <p:spPr>
            <a:xfrm>
              <a:off x="10340154" y="2637939"/>
              <a:ext cx="517204" cy="161267"/>
            </a:xfrm>
            <a:prstGeom prst="left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058B6E4-A637-AF77-8A9B-E38EBA222C6B}"/>
                </a:ext>
              </a:extLst>
            </p:cNvPr>
            <p:cNvSpPr txBox="1"/>
            <p:nvPr/>
          </p:nvSpPr>
          <p:spPr>
            <a:xfrm>
              <a:off x="9502546" y="2890929"/>
              <a:ext cx="49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Tip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C1BD11B-A804-6327-029E-83FDD7837164}"/>
                </a:ext>
              </a:extLst>
            </p:cNvPr>
            <p:cNvSpPr txBox="1"/>
            <p:nvPr/>
          </p:nvSpPr>
          <p:spPr>
            <a:xfrm>
              <a:off x="10877677" y="2890929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 tip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左右箭头 16">
              <a:extLst>
                <a:ext uri="{FF2B5EF4-FFF2-40B4-BE49-F238E27FC236}">
                  <a16:creationId xmlns:a16="http://schemas.microsoft.com/office/drawing/2014/main" id="{0AF2ACBB-0F0E-7E3F-841A-E4685B987C18}"/>
                </a:ext>
              </a:extLst>
            </p:cNvPr>
            <p:cNvSpPr/>
            <p:nvPr/>
          </p:nvSpPr>
          <p:spPr>
            <a:xfrm>
              <a:off x="10360474" y="3012467"/>
              <a:ext cx="517204" cy="161267"/>
            </a:xfrm>
            <a:prstGeom prst="left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196365-1DCF-7798-38E7-F6B138120DFB}"/>
                </a:ext>
              </a:extLst>
            </p:cNvPr>
            <p:cNvSpPr txBox="1"/>
            <p:nvPr/>
          </p:nvSpPr>
          <p:spPr>
            <a:xfrm>
              <a:off x="9379670" y="1698017"/>
              <a:ext cx="2646633" cy="40011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Focused Aspects</a:t>
              </a:r>
              <a:endPara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0321BD-8DB7-6271-D302-F29981ED13B4}"/>
              </a:ext>
            </a:extLst>
          </p:cNvPr>
          <p:cNvGrpSpPr/>
          <p:nvPr/>
        </p:nvGrpSpPr>
        <p:grpSpPr>
          <a:xfrm>
            <a:off x="9249579" y="1507524"/>
            <a:ext cx="2685634" cy="2618816"/>
            <a:chOff x="7203463" y="360446"/>
            <a:chExt cx="3831651" cy="425646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081E74C-C2C3-182E-DBB5-355A20EFB099}"/>
                </a:ext>
              </a:extLst>
            </p:cNvPr>
            <p:cNvGrpSpPr/>
            <p:nvPr/>
          </p:nvGrpSpPr>
          <p:grpSpPr>
            <a:xfrm>
              <a:off x="7203463" y="360446"/>
              <a:ext cx="3831651" cy="4256465"/>
              <a:chOff x="7089571" y="1042310"/>
              <a:chExt cx="3831651" cy="4256465"/>
            </a:xfrm>
          </p:grpSpPr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92CEA851-C2B7-6B31-CA35-C99B14167970}"/>
                  </a:ext>
                </a:extLst>
              </p:cNvPr>
              <p:cNvSpPr/>
              <p:nvPr/>
            </p:nvSpPr>
            <p:spPr>
              <a:xfrm>
                <a:off x="7089571" y="1042310"/>
                <a:ext cx="3831651" cy="425646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63259B1-3BBB-A298-0659-DF76A1D356F1}"/>
                  </a:ext>
                </a:extLst>
              </p:cNvPr>
              <p:cNvSpPr/>
              <p:nvPr/>
            </p:nvSpPr>
            <p:spPr>
              <a:xfrm>
                <a:off x="7265199" y="2927644"/>
                <a:ext cx="3435495" cy="2195183"/>
              </a:xfrm>
              <a:prstGeom prst="rect">
                <a:avLst/>
              </a:prstGeom>
              <a:solidFill>
                <a:srgbClr val="FBE5D6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2AE77DE-87D2-0D11-3502-80B9DF74AB9F}"/>
                  </a:ext>
                </a:extLst>
              </p:cNvPr>
              <p:cNvSpPr/>
              <p:nvPr/>
            </p:nvSpPr>
            <p:spPr>
              <a:xfrm>
                <a:off x="7294420" y="1342630"/>
                <a:ext cx="3377053" cy="1287818"/>
              </a:xfrm>
              <a:prstGeom prst="rect">
                <a:avLst/>
              </a:prstGeom>
              <a:solidFill>
                <a:srgbClr val="DAE3F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ED0965A9-A75F-3936-2818-B8574F9E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353061" y="3286270"/>
                <a:ext cx="627742" cy="627742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4FA4BA18-EEC5-A4A8-405E-FC9E030B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8330" y="3297798"/>
                <a:ext cx="641698" cy="604686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BDE1DC22-DCDF-5ACE-9B9A-83A571342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7913164" y="1754458"/>
                <a:ext cx="583357" cy="583357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F8C1194C-1DB1-FEB6-A414-DCF9890AF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4027" y="3268505"/>
                <a:ext cx="666165" cy="677921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4113210E-D188-9922-F96E-4AE7E76E6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1287" y="1737833"/>
                <a:ext cx="618065" cy="618065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C522C5A6-112C-62EA-9425-B6FE82661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765" y="1761267"/>
                <a:ext cx="618065" cy="618065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FF8CF105-18C8-40FC-D546-804072CFD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0892" y="3267632"/>
                <a:ext cx="665018" cy="665017"/>
              </a:xfrm>
              <a:prstGeom prst="rect">
                <a:avLst/>
              </a:prstGeom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1F0D8607-E413-030A-FD05-4A64E78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1015" y="4191159"/>
                <a:ext cx="692860" cy="692860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623B3DE-8AE5-B03F-D17F-B8D676D22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7981" y="4224635"/>
                <a:ext cx="625908" cy="625908"/>
              </a:xfrm>
              <a:prstGeom prst="rect">
                <a:avLst/>
              </a:prstGeom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D8F4FBF1-F288-B46F-2070-4BBC2784A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7888" y="4224635"/>
                <a:ext cx="625908" cy="625908"/>
              </a:xfrm>
              <a:prstGeom prst="rect">
                <a:avLst/>
              </a:prstGeom>
            </p:spPr>
          </p:pic>
          <p:sp>
            <p:nvSpPr>
              <p:cNvPr id="46" name="矩形: 圆角 21">
                <a:extLst>
                  <a:ext uri="{FF2B5EF4-FFF2-40B4-BE49-F238E27FC236}">
                    <a16:creationId xmlns:a16="http://schemas.microsoft.com/office/drawing/2014/main" id="{8A4E242D-CFB9-75B0-77F7-4F4E3B80EC6A}"/>
                  </a:ext>
                </a:extLst>
              </p:cNvPr>
              <p:cNvSpPr/>
              <p:nvPr/>
            </p:nvSpPr>
            <p:spPr>
              <a:xfrm>
                <a:off x="7265199" y="1113381"/>
                <a:ext cx="3406275" cy="490918"/>
              </a:xfrm>
              <a:prstGeom prst="round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585212"/>
                  <a:satOff val="-11705"/>
                  <a:lumOff val="20686"/>
                  <a:alphaOff val="0"/>
                </a:schemeClr>
              </a:fillRef>
              <a:effectRef idx="2">
                <a:schemeClr val="accent2">
                  <a:hueOff val="585212"/>
                  <a:satOff val="-11705"/>
                  <a:lumOff val="2068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Norm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entrepreneur</a:t>
                </a:r>
                <a:endPara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: 圆角 21">
                <a:extLst>
                  <a:ext uri="{FF2B5EF4-FFF2-40B4-BE49-F238E27FC236}">
                    <a16:creationId xmlns:a16="http://schemas.microsoft.com/office/drawing/2014/main" id="{5FAA668A-C3FE-5FDF-86EC-3AB480FED7A4}"/>
                  </a:ext>
                </a:extLst>
              </p:cNvPr>
              <p:cNvSpPr/>
              <p:nvPr/>
            </p:nvSpPr>
            <p:spPr>
              <a:xfrm>
                <a:off x="7294420" y="2675766"/>
                <a:ext cx="3406274" cy="521204"/>
              </a:xfrm>
              <a:prstGeom prst="round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585212"/>
                  <a:satOff val="-11705"/>
                  <a:lumOff val="20686"/>
                  <a:alphaOff val="0"/>
                </a:schemeClr>
              </a:fillRef>
              <a:effectRef idx="2">
                <a:schemeClr val="accent2">
                  <a:hueOff val="585212"/>
                  <a:satOff val="-11705"/>
                  <a:lumOff val="2068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Ordinary agent</a:t>
                </a:r>
                <a:endPara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C43FFA6-2208-337C-D3EE-F93FD5DEBBDA}"/>
                </a:ext>
              </a:extLst>
            </p:cNvPr>
            <p:cNvSpPr txBox="1"/>
            <p:nvPr/>
          </p:nvSpPr>
          <p:spPr>
            <a:xfrm>
              <a:off x="8007990" y="1607218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5E35BFF-EFE2-5EC2-1558-8B7B6B6119A1}"/>
                </a:ext>
              </a:extLst>
            </p:cNvPr>
            <p:cNvSpPr txBox="1"/>
            <p:nvPr/>
          </p:nvSpPr>
          <p:spPr>
            <a:xfrm>
              <a:off x="8907898" y="1615725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3A7339-5BD6-4A27-2BE7-4307B7DBA76B}"/>
                </a:ext>
              </a:extLst>
            </p:cNvPr>
            <p:cNvSpPr txBox="1"/>
            <p:nvPr/>
          </p:nvSpPr>
          <p:spPr>
            <a:xfrm>
              <a:off x="9861305" y="1617973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1D1EFD-9009-453E-4B87-09CC82C2CC2B}"/>
                </a:ext>
              </a:extLst>
            </p:cNvPr>
            <p:cNvSpPr txBox="1"/>
            <p:nvPr/>
          </p:nvSpPr>
          <p:spPr>
            <a:xfrm>
              <a:off x="7459638" y="3218324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2069DED-8BA7-A872-70D1-7F580F953E50}"/>
                </a:ext>
              </a:extLst>
            </p:cNvPr>
            <p:cNvSpPr txBox="1"/>
            <p:nvPr/>
          </p:nvSpPr>
          <p:spPr>
            <a:xfrm>
              <a:off x="8496726" y="3209507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000D8A8-890F-D571-FE03-4E2F731D2D65}"/>
                </a:ext>
              </a:extLst>
            </p:cNvPr>
            <p:cNvSpPr txBox="1"/>
            <p:nvPr/>
          </p:nvSpPr>
          <p:spPr>
            <a:xfrm>
              <a:off x="9414861" y="3214827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1980ED5-E8AE-6D98-6D42-2B0FBA820834}"/>
                </a:ext>
              </a:extLst>
            </p:cNvPr>
            <p:cNvSpPr txBox="1"/>
            <p:nvPr/>
          </p:nvSpPr>
          <p:spPr>
            <a:xfrm>
              <a:off x="10292695" y="3218324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2208AD3-80DE-3824-F127-2D3E0322371C}"/>
                </a:ext>
              </a:extLst>
            </p:cNvPr>
            <p:cNvSpPr txBox="1"/>
            <p:nvPr/>
          </p:nvSpPr>
          <p:spPr>
            <a:xfrm>
              <a:off x="7997201" y="4121498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WS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DA48975-1329-E26A-F0BF-3A76E5D604E3}"/>
                </a:ext>
              </a:extLst>
            </p:cNvPr>
            <p:cNvSpPr txBox="1"/>
            <p:nvPr/>
          </p:nvSpPr>
          <p:spPr>
            <a:xfrm>
              <a:off x="8949323" y="4111960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5368AC4-0539-740C-5D5D-B936FD83814D}"/>
                </a:ext>
              </a:extLst>
            </p:cNvPr>
            <p:cNvSpPr txBox="1"/>
            <p:nvPr/>
          </p:nvSpPr>
          <p:spPr>
            <a:xfrm>
              <a:off x="9853782" y="4112773"/>
              <a:ext cx="615142" cy="45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E6589E4-789A-A7D6-84A5-CA3C5E299574}"/>
              </a:ext>
            </a:extLst>
          </p:cNvPr>
          <p:cNvSpPr txBox="1"/>
          <p:nvPr/>
        </p:nvSpPr>
        <p:spPr>
          <a:xfrm>
            <a:off x="2572059" y="6573560"/>
            <a:ext cx="96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zh-C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Park, Joon Sung, et al. "Generative agents: Interactive simulacra of human behavior." Proceedings of the 36th annual </a:t>
            </a:r>
            <a:r>
              <a:rPr lang="en" altLang="zh-CN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</a:t>
            </a:r>
            <a:r>
              <a:rPr lang="en" altLang="zh-C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symposium on user interface software and technology. 2023.</a:t>
            </a:r>
            <a:br>
              <a:rPr lang="en" altLang="zh-C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88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ED75C1-46B5-ECE3-9869-30FF91A932B5}"/>
              </a:ext>
            </a:extLst>
          </p:cNvPr>
          <p:cNvSpPr txBox="1"/>
          <p:nvPr/>
        </p:nvSpPr>
        <p:spPr>
          <a:xfrm>
            <a:off x="349513" y="1083360"/>
            <a:ext cx="5640044" cy="3923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342900" indent="-342900">
              <a:lnSpc>
                <a:spcPts val="216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norms always emerge.</a:t>
            </a:r>
          </a:p>
          <a:p>
            <a:pPr marL="342900" indent="-342900">
              <a:lnSpc>
                <a:spcPts val="216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conflicts almost vanish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social norms emerge.</a:t>
            </a:r>
          </a:p>
          <a:p>
            <a:pPr marL="342900" indent="-342900">
              <a:lnSpc>
                <a:spcPts val="216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Conversations and thoughts drive the emergence of social norms.</a:t>
            </a:r>
          </a:p>
          <a:p>
            <a:pPr marL="342900" indent="-342900">
              <a:lnSpc>
                <a:spcPts val="216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norms are harder to establish than injunctive norms, yet norm entrepreneurs can shape their emergence.</a:t>
            </a:r>
          </a:p>
          <a:p>
            <a:pPr marL="342900" indent="-342900">
              <a:lnSpc>
                <a:spcPts val="216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 acceptance and adoption were easier said than done.</a:t>
            </a:r>
          </a:p>
          <a:p>
            <a:pPr marL="342900" indent="-342900">
              <a:lnSpc>
                <a:spcPts val="216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Qualified personal norms can be synthesized into a more general one.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1B8A11-C597-9195-FC56-1FD0B5B72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3"/>
          <a:stretch/>
        </p:blipFill>
        <p:spPr>
          <a:xfrm>
            <a:off x="6202444" y="262093"/>
            <a:ext cx="5739557" cy="63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12602E-E1B8-CC66-BF41-8264455B20BE}"/>
              </a:ext>
            </a:extLst>
          </p:cNvPr>
          <p:cNvSpPr txBox="1"/>
          <p:nvPr/>
        </p:nvSpPr>
        <p:spPr>
          <a:xfrm>
            <a:off x="3511685" y="2937753"/>
            <a:ext cx="534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https://www.bilibili.com/video/BV1A142187EE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76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1F0CEE-8CB4-3010-4574-353C1A9C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" t="-1" r="-123" b="-2271"/>
          <a:stretch/>
        </p:blipFill>
        <p:spPr>
          <a:xfrm>
            <a:off x="1231769" y="1828272"/>
            <a:ext cx="9728462" cy="39521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2FBDE4-C8C8-1FCE-065B-214564D052E9}"/>
              </a:ext>
            </a:extLst>
          </p:cNvPr>
          <p:cNvSpPr txBox="1"/>
          <p:nvPr/>
        </p:nvSpPr>
        <p:spPr>
          <a:xfrm>
            <a:off x="1116476" y="821061"/>
            <a:ext cx="11400595" cy="71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Bef>
                <a:spcPts val="600"/>
              </a:spcBef>
            </a:pPr>
            <a:r>
              <a:rPr kumimoji="1"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160"/>
              </a:lnSpc>
              <a:spcBef>
                <a:spcPts val="600"/>
              </a:spcBef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feedback from human evaluators was positive towards our LLM-based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341754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0DDCF13-40AD-598E-723E-F48AA36C0E31}"/>
              </a:ext>
            </a:extLst>
          </p:cNvPr>
          <p:cNvSpPr txBox="1">
            <a:spLocks/>
          </p:cNvSpPr>
          <p:nvPr/>
        </p:nvSpPr>
        <p:spPr>
          <a:xfrm>
            <a:off x="216612" y="-143282"/>
            <a:ext cx="6399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19">
            <a:extLst>
              <a:ext uri="{FF2B5EF4-FFF2-40B4-BE49-F238E27FC236}">
                <a16:creationId xmlns:a16="http://schemas.microsoft.com/office/drawing/2014/main" id="{3715872C-AAA2-0695-DAC5-90B73F5D076C}"/>
              </a:ext>
            </a:extLst>
          </p:cNvPr>
          <p:cNvSpPr/>
          <p:nvPr/>
        </p:nvSpPr>
        <p:spPr>
          <a:xfrm>
            <a:off x="216611" y="883469"/>
            <a:ext cx="11754672" cy="4853784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B5449D-FEA8-34C9-D57D-07A9AFF22483}"/>
              </a:ext>
            </a:extLst>
          </p:cNvPr>
          <p:cNvSpPr txBox="1"/>
          <p:nvPr/>
        </p:nvSpPr>
        <p:spPr>
          <a:xfrm>
            <a:off x="-179269" y="1120747"/>
            <a:ext cx="11754672" cy="103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246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normative architecture such that generative agents can </a:t>
            </a:r>
            <a:r>
              <a:rPr kumimoji="1" lang="en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create, represent, spread, evaluate, synthesize, and comply with norms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as such, </a:t>
            </a:r>
            <a:r>
              <a:rPr kumimoji="1" lang="en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norms emerge and social conflicts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among generative agents are </a:t>
            </a:r>
            <a:r>
              <a:rPr kumimoji="1" lang="en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68CAD0-84E4-1C61-9CDC-D94F1CDDD337}"/>
              </a:ext>
            </a:extLst>
          </p:cNvPr>
          <p:cNvSpPr txBox="1"/>
          <p:nvPr/>
        </p:nvSpPr>
        <p:spPr>
          <a:xfrm>
            <a:off x="92532" y="5966651"/>
            <a:ext cx="120994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Fernando Santos, Jorge Pacheco, and Francisco Santos. Social norms of cooperation with costly reputation building. In AAAI, 2018.</a:t>
            </a:r>
          </a:p>
          <a:p>
            <a:pPr algn="r"/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en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Samhar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Mahmoud, Nathan Griffiths, Jeroen </a:t>
            </a:r>
            <a:r>
              <a:rPr kumimoji="1" lang="en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Keppens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Michael Luck. Establishing norms with </a:t>
            </a:r>
            <a:r>
              <a:rPr kumimoji="1" lang="en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metanorms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interaction topologies. AAMAS, 31:1344–1376, 2017.</a:t>
            </a:r>
          </a:p>
          <a:p>
            <a:pPr algn="r"/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Henry Franks, Nathan Griffiths, and </a:t>
            </a:r>
            <a:r>
              <a:rPr kumimoji="1" lang="en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Sarabjot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 Anand. Learning influence in complex social networks. In AAMAS, 2013.</a:t>
            </a:r>
          </a:p>
          <a:p>
            <a:pPr algn="r"/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Estefania </a:t>
            </a:r>
            <a:r>
              <a:rPr kumimoji="1" lang="en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Argente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Elena Del Val, Daniel P., and Vicente B. Normative emotional agents: a viewpoint paper. IEEE Trans. Affective </a:t>
            </a:r>
            <a:r>
              <a:rPr kumimoji="1" lang="en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2020.</a:t>
            </a:r>
          </a:p>
          <a:p>
            <a:pPr algn="r"/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en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Michael Bratman. Intention, Plans, and Practical Reason. Cambridge, MA: Harvard University Press, Cambridge, 1987.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3DB704-D749-B0DD-D67F-5AE8E7B71077}"/>
              </a:ext>
            </a:extLst>
          </p:cNvPr>
          <p:cNvSpPr txBox="1"/>
          <p:nvPr/>
        </p:nvSpPr>
        <p:spPr>
          <a:xfrm>
            <a:off x="326614" y="2479840"/>
            <a:ext cx="1153466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Promising directions: </a:t>
            </a:r>
          </a:p>
          <a:p>
            <a:pPr marL="742950" lvl="1" indent="-285750">
              <a:lnSpc>
                <a:spcPts val="216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communication and observation considered in this paper, reputation 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sanction 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leadership 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emotion 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serve as </a:t>
            </a:r>
            <a:r>
              <a:rPr kumimoji="1" lang="en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mechanisms to spread norms</a:t>
            </a:r>
          </a:p>
          <a:p>
            <a:pPr marL="742950" lvl="1" indent="-285750">
              <a:lnSpc>
                <a:spcPts val="216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the Belief-Desire-Intention model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cornerstone model for norm inference, and its variants may empower generative agents with </a:t>
            </a:r>
            <a:r>
              <a:rPr kumimoji="1" lang="en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advanced cognitive abilities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enable </a:t>
            </a:r>
            <a:r>
              <a:rPr kumimoji="1" lang="en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intricate normative decision-making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16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 aware of its </a:t>
            </a:r>
            <a:r>
              <a:rPr kumimoji="1" lang="en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negative aspects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since recent studies have shown that LLMs may exhibit biases and generate toxic content</a:t>
            </a:r>
          </a:p>
          <a:p>
            <a:pPr marL="742950" lvl="1" indent="-285750">
              <a:lnSpc>
                <a:spcPts val="216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5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209B56-D43C-E354-670C-2B2596A73DD3}"/>
              </a:ext>
            </a:extLst>
          </p:cNvPr>
          <p:cNvSpPr txBox="1"/>
          <p:nvPr/>
        </p:nvSpPr>
        <p:spPr>
          <a:xfrm>
            <a:off x="8447064" y="6457890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zh-CN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Sherif, </a:t>
            </a:r>
            <a:r>
              <a:rPr lang="en" altLang="zh-CN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Muzafer</a:t>
            </a:r>
            <a:r>
              <a:rPr lang="en" altLang="zh-CN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"The psychology of social norms." (1936).</a:t>
            </a:r>
            <a:br>
              <a:rPr lang="en" altLang="zh-CN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Lewis, David Kellogg. "Convention: A Philosophical Study." (1969).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606935-2ED4-78C1-4D55-00E7BF32435D}"/>
              </a:ext>
            </a:extLst>
          </p:cNvPr>
          <p:cNvSpPr txBox="1"/>
          <p:nvPr/>
        </p:nvSpPr>
        <p:spPr>
          <a:xfrm>
            <a:off x="475818" y="533496"/>
            <a:ext cx="112403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ocial norms 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are standards of behavior shared within a social group</a:t>
            </a:r>
            <a:r>
              <a:rPr lang="en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ts val="1200"/>
              </a:spcBef>
            </a:pPr>
            <a:r>
              <a:rPr lang="en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Without social norms, people may feel confused about how to behave appropriately in social situations and consequently </a:t>
            </a:r>
            <a:r>
              <a:rPr lang="en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social conflicts</a:t>
            </a:r>
            <a:r>
              <a:rPr lang="en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may arise.</a:t>
            </a:r>
            <a:endParaRPr lang="en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Left and Right Hand Side Driving | SoCalGIS.org">
            <a:extLst>
              <a:ext uri="{FF2B5EF4-FFF2-40B4-BE49-F238E27FC236}">
                <a16:creationId xmlns:a16="http://schemas.microsoft.com/office/drawing/2014/main" id="{77F8E65F-1BC4-CC30-694C-508E84517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8" y="2132568"/>
            <a:ext cx="4598506" cy="34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ABE624-0F3F-681F-B691-C0FEA027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78" y="2257605"/>
            <a:ext cx="5110785" cy="34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7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71AE2-FD0B-42BC-142C-2417B2EF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889" y="2561570"/>
            <a:ext cx="6033940" cy="1325563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Thanks</a:t>
            </a:r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Listening</a:t>
            </a:r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16536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2799D53-CA53-2234-9C20-8B22ADDF0244}"/>
              </a:ext>
            </a:extLst>
          </p:cNvPr>
          <p:cNvSpPr txBox="1"/>
          <p:nvPr/>
        </p:nvSpPr>
        <p:spPr>
          <a:xfrm>
            <a:off x="223501" y="444247"/>
            <a:ext cx="5282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opportunity: 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 trained today encode the way we live, talk, and behave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18AD6C9-585F-E8C4-5905-BA2C70EE05A2}"/>
              </a:ext>
            </a:extLst>
          </p:cNvPr>
          <p:cNvSpPr/>
          <p:nvPr/>
        </p:nvSpPr>
        <p:spPr>
          <a:xfrm rot="16200000">
            <a:off x="5751676" y="838848"/>
            <a:ext cx="406400" cy="431800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184251-232F-E748-65EC-3631C9E9C2F5}"/>
              </a:ext>
            </a:extLst>
          </p:cNvPr>
          <p:cNvSpPr txBox="1"/>
          <p:nvPr/>
        </p:nvSpPr>
        <p:spPr>
          <a:xfrm>
            <a:off x="6334341" y="816635"/>
            <a:ext cx="5466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agents (LLM-based agents) 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simulate human behavior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26B9D8-4532-CE6E-B68C-B1C4D308E652}"/>
              </a:ext>
            </a:extLst>
          </p:cNvPr>
          <p:cNvSpPr txBox="1"/>
          <p:nvPr/>
        </p:nvSpPr>
        <p:spPr>
          <a:xfrm>
            <a:off x="818569" y="6457890"/>
            <a:ext cx="1138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Park, Joon Sung, et al. "Generative agents: Interactive simulacra of human behavior." Proceedings of the 36th annual </a:t>
            </a:r>
            <a:r>
              <a:rPr lang="en" altLang="zh-CN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</a:t>
            </a:r>
            <a:r>
              <a:rPr lang="en" altLang="zh-C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symposium on user interface software and technology. 2023.</a:t>
            </a:r>
            <a:br>
              <a:rPr lang="en" altLang="zh-C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Ramezani</a:t>
            </a:r>
            <a:r>
              <a:rPr lang="en" altLang="zh-CN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Aida, and Yang Xu. "Knowledge of cultural moral norms in large language models."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61st Annual Meeting of the Association for Computational Linguistics (Volume 1: Long Papers)</a:t>
            </a:r>
            <a:r>
              <a:rPr lang="en" altLang="zh-CN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2023. </a:t>
            </a:r>
            <a:endParaRPr lang="zh-CN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71D6BF3-F32D-F4ED-EB5C-15B5B1CAECFE}"/>
              </a:ext>
            </a:extLst>
          </p:cNvPr>
          <p:cNvGrpSpPr/>
          <p:nvPr/>
        </p:nvGrpSpPr>
        <p:grpSpPr>
          <a:xfrm>
            <a:off x="9649978" y="3772721"/>
            <a:ext cx="2000565" cy="830997"/>
            <a:chOff x="9649978" y="3772721"/>
            <a:chExt cx="2000565" cy="830997"/>
          </a:xfrm>
        </p:grpSpPr>
        <p:sp>
          <p:nvSpPr>
            <p:cNvPr id="24" name="下箭头 23">
              <a:extLst>
                <a:ext uri="{FF2B5EF4-FFF2-40B4-BE49-F238E27FC236}">
                  <a16:creationId xmlns:a16="http://schemas.microsoft.com/office/drawing/2014/main" id="{709F38F2-03A4-644F-6A16-978D23E58FC5}"/>
                </a:ext>
              </a:extLst>
            </p:cNvPr>
            <p:cNvSpPr/>
            <p:nvPr/>
          </p:nvSpPr>
          <p:spPr>
            <a:xfrm rot="16200000">
              <a:off x="9662678" y="3990913"/>
              <a:ext cx="406400" cy="431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82EF77-7BA7-D4C1-3964-B360024248BC}"/>
                </a:ext>
              </a:extLst>
            </p:cNvPr>
            <p:cNvSpPr txBox="1"/>
            <p:nvPr/>
          </p:nvSpPr>
          <p:spPr>
            <a:xfrm>
              <a:off x="10286067" y="3772721"/>
              <a:ext cx="1364476" cy="83099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 </a:t>
              </a:r>
            </a:p>
            <a:p>
              <a:r>
                <a:rPr kumimoji="1"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Conflicts</a:t>
              </a:r>
              <a:endPara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4DF2A25-3299-BC0B-AC91-AD35742D8A42}"/>
              </a:ext>
            </a:extLst>
          </p:cNvPr>
          <p:cNvGrpSpPr/>
          <p:nvPr/>
        </p:nvGrpSpPr>
        <p:grpSpPr>
          <a:xfrm>
            <a:off x="241989" y="2357855"/>
            <a:ext cx="9389501" cy="3571005"/>
            <a:chOff x="241989" y="2357855"/>
            <a:chExt cx="9389501" cy="35710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C822FE9-5F7C-838D-1C57-C3812D2E97FE}"/>
                </a:ext>
              </a:extLst>
            </p:cNvPr>
            <p:cNvSpPr/>
            <p:nvPr/>
          </p:nvSpPr>
          <p:spPr>
            <a:xfrm>
              <a:off x="241989" y="2802256"/>
              <a:ext cx="9389501" cy="312660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61AEBC8-5740-9221-0C6A-4D6464C1E554}"/>
                </a:ext>
              </a:extLst>
            </p:cNvPr>
            <p:cNvSpPr txBox="1"/>
            <p:nvPr/>
          </p:nvSpPr>
          <p:spPr>
            <a:xfrm>
              <a:off x="306501" y="4729927"/>
              <a:ext cx="932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LLMs do not adequately understand social norms, es</a:t>
              </a:r>
              <a:r>
                <a:rPr lang="en" altLang="zh-C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pecially the culture-specific ones</a:t>
              </a:r>
              <a:endPara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9F2C521-E831-D7E4-0745-3C6DE418B00E}"/>
                </a:ext>
              </a:extLst>
            </p:cNvPr>
            <p:cNvSpPr txBox="1"/>
            <p:nvPr/>
          </p:nvSpPr>
          <p:spPr>
            <a:xfrm>
              <a:off x="306501" y="3246476"/>
              <a:ext cx="8174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" altLang="zh-C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gents with </a:t>
              </a:r>
              <a:r>
                <a:rPr lang="e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various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" altLang="zh-C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values and preferences</a:t>
              </a:r>
              <a:r>
                <a:rPr lang="e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STSong" panose="02010600040101010101" pitchFamily="2" charset="-122"/>
                  <a:cs typeface="Times New Roman" panose="02020603050405020304" pitchFamily="18" charset="0"/>
                </a:rPr>
                <a:t> may </a:t>
              </a:r>
              <a:r>
                <a:rPr lang="en" altLang="zh-C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encounter social conflicts</a:t>
              </a:r>
              <a:endPara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6B4D9F-2BC2-FB24-E97C-78DE9E6AA85E}"/>
                </a:ext>
              </a:extLst>
            </p:cNvPr>
            <p:cNvSpPr txBox="1"/>
            <p:nvPr/>
          </p:nvSpPr>
          <p:spPr>
            <a:xfrm>
              <a:off x="382632" y="3668222"/>
              <a:ext cx="9063057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[The college dorm has a </a:t>
              </a:r>
              <a:r>
                <a:rPr lang="en" altLang="zh-CN" sz="1600" b="1" dirty="0">
                  <a:solidFill>
                    <a:srgbClr val="15608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bathroom</a:t>
              </a:r>
              <a:r>
                <a:rPr lang="en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that can only be occupied by one person</a:t>
              </a:r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 some agents choose to </a:t>
              </a:r>
              <a:r>
                <a:rPr lang="en" altLang="zh-CN" sz="1600" b="1" dirty="0">
                  <a:solidFill>
                    <a:srgbClr val="15608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enter it when another person is inside</a:t>
              </a:r>
              <a:r>
                <a:rPr lang="en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.]</a:t>
              </a:r>
              <a:endParaRPr kumimoji="1"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5AAABA-DC13-2BB7-11C0-43BB738A285A}"/>
                </a:ext>
              </a:extLst>
            </p:cNvPr>
            <p:cNvSpPr txBox="1"/>
            <p:nvPr/>
          </p:nvSpPr>
          <p:spPr>
            <a:xfrm>
              <a:off x="382632" y="5228651"/>
              <a:ext cx="9063057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[LLMs can generate </a:t>
              </a:r>
              <a:r>
                <a:rPr lang="en" altLang="zh-CN" sz="1600" b="1" dirty="0">
                  <a:solidFill>
                    <a:srgbClr val="15608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toxic comments or harmful text </a:t>
              </a:r>
              <a:r>
                <a:rPr lang="en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 Muslims and LGBTQIA+ groups.]</a:t>
              </a:r>
              <a:endParaRPr kumimoji="1"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BA5DA5E-6378-D17C-9E45-EE626F9EDE2A}"/>
                </a:ext>
              </a:extLst>
            </p:cNvPr>
            <p:cNvSpPr/>
            <p:nvPr/>
          </p:nvSpPr>
          <p:spPr>
            <a:xfrm>
              <a:off x="241989" y="2357855"/>
              <a:ext cx="9389501" cy="646331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6B45A90-A9DB-70E2-5921-0E3674FD02A7}"/>
                </a:ext>
              </a:extLst>
            </p:cNvPr>
            <p:cNvSpPr txBox="1"/>
            <p:nvPr/>
          </p:nvSpPr>
          <p:spPr>
            <a:xfrm>
              <a:off x="4158516" y="2450187"/>
              <a:ext cx="1620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Challenges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D08AF4-5D67-86CB-C20E-E1B609D07AC4}"/>
              </a:ext>
            </a:extLst>
          </p:cNvPr>
          <p:cNvGrpSpPr/>
          <p:nvPr/>
        </p:nvGrpSpPr>
        <p:grpSpPr>
          <a:xfrm>
            <a:off x="14236" y="2341289"/>
            <a:ext cx="12192000" cy="1735344"/>
            <a:chOff x="0" y="2132568"/>
            <a:chExt cx="12192000" cy="173534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3D7941-B51C-59AC-BEE8-917696807B0D}"/>
                </a:ext>
              </a:extLst>
            </p:cNvPr>
            <p:cNvSpPr/>
            <p:nvPr/>
          </p:nvSpPr>
          <p:spPr>
            <a:xfrm>
              <a:off x="0" y="2132568"/>
              <a:ext cx="12192000" cy="1735344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4507C2-6F2E-436A-5888-F619B9704E03}"/>
                </a:ext>
              </a:extLst>
            </p:cNvPr>
            <p:cNvSpPr txBox="1"/>
            <p:nvPr/>
          </p:nvSpPr>
          <p:spPr>
            <a:xfrm>
              <a:off x="223501" y="2557897"/>
              <a:ext cx="117310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How can we empower generative MASs with the capability </a:t>
              </a:r>
            </a:p>
            <a:p>
              <a:pPr algn="ctr"/>
              <a:r>
                <a:rPr lang="en" altLang="zh-CN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 foster social norm emergence?</a:t>
              </a:r>
              <a:endParaRPr lang="en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0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40C886-B44B-6615-BC60-CE8AFB615E83}"/>
              </a:ext>
            </a:extLst>
          </p:cNvPr>
          <p:cNvSpPr txBox="1"/>
          <p:nvPr/>
        </p:nvSpPr>
        <p:spPr>
          <a:xfrm>
            <a:off x="231409" y="311354"/>
            <a:ext cx="7982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we empower generative MASs with the capability </a:t>
            </a:r>
          </a:p>
          <a:p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foster social norm emergence?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93537D-D7B4-8875-C7BF-2D6778B1188A}"/>
              </a:ext>
            </a:extLst>
          </p:cNvPr>
          <p:cNvSpPr txBox="1"/>
          <p:nvPr/>
        </p:nvSpPr>
        <p:spPr>
          <a:xfrm>
            <a:off x="237067" y="923914"/>
            <a:ext cx="11717866" cy="269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key is to instigate an emergent process—generative agents, starting with initially only </a:t>
            </a:r>
            <a:r>
              <a:rPr lang="e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few adopting </a:t>
            </a:r>
            <a:r>
              <a:rPr lang="en" altLang="zh-CN" sz="2000" b="1" dirty="0">
                <a:solidFill>
                  <a:srgbClr val="1560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certain standards 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behavior, </a:t>
            </a:r>
            <a:r>
              <a:rPr lang="en" altLang="zh-CN" sz="2000" b="1" dirty="0">
                <a:solidFill>
                  <a:srgbClr val="1560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influence others and propagate </a:t>
            </a:r>
            <a:r>
              <a:rPr lang="e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standards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ultimately resulting in widespread </a:t>
            </a:r>
            <a:r>
              <a:rPr lang="en" altLang="zh-CN" sz="2000" b="1" dirty="0">
                <a:solidFill>
                  <a:srgbClr val="1560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acceptance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sz="2000" b="1" dirty="0">
                <a:solidFill>
                  <a:srgbClr val="1560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adherence 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these standards across the system.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C11E95-6809-10CA-B9CF-8585183CD039}"/>
              </a:ext>
            </a:extLst>
          </p:cNvPr>
          <p:cNvSpPr txBox="1"/>
          <p:nvPr/>
        </p:nvSpPr>
        <p:spPr>
          <a:xfrm>
            <a:off x="277004" y="2798124"/>
            <a:ext cx="3150606" cy="40011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160DA8-A50B-4EDE-2DCA-04F43937F4FF}"/>
              </a:ext>
            </a:extLst>
          </p:cNvPr>
          <p:cNvSpPr txBox="1"/>
          <p:nvPr/>
        </p:nvSpPr>
        <p:spPr>
          <a:xfrm>
            <a:off x="4565581" y="2788987"/>
            <a:ext cx="1305357" cy="40011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EA89DF-5BE9-B22E-E987-367BA24B922C}"/>
              </a:ext>
            </a:extLst>
          </p:cNvPr>
          <p:cNvSpPr txBox="1"/>
          <p:nvPr/>
        </p:nvSpPr>
        <p:spPr>
          <a:xfrm>
            <a:off x="1347460" y="3744943"/>
            <a:ext cx="1380506" cy="40011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D17454-3F8B-5F82-67DD-CDE6F45B3C81}"/>
              </a:ext>
            </a:extLst>
          </p:cNvPr>
          <p:cNvSpPr txBox="1"/>
          <p:nvPr/>
        </p:nvSpPr>
        <p:spPr>
          <a:xfrm>
            <a:off x="3201710" y="3744943"/>
            <a:ext cx="1494320" cy="40011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98A3F08-C7C7-AE34-8C88-53565227E121}"/>
              </a:ext>
            </a:extLst>
          </p:cNvPr>
          <p:cNvCxnSpPr/>
          <p:nvPr/>
        </p:nvCxnSpPr>
        <p:spPr>
          <a:xfrm flipV="1">
            <a:off x="237067" y="1229110"/>
            <a:ext cx="11585366" cy="32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9867E5D-958B-0D44-E0CA-80FDB9359088}"/>
              </a:ext>
            </a:extLst>
          </p:cNvPr>
          <p:cNvGrpSpPr/>
          <p:nvPr/>
        </p:nvGrpSpPr>
        <p:grpSpPr>
          <a:xfrm>
            <a:off x="3060360" y="4370968"/>
            <a:ext cx="6071278" cy="945075"/>
            <a:chOff x="4080315" y="4952507"/>
            <a:chExt cx="6071278" cy="94507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A6D3648-E20F-160A-26ED-2D25A138AE1C}"/>
                </a:ext>
              </a:extLst>
            </p:cNvPr>
            <p:cNvGrpSpPr/>
            <p:nvPr/>
          </p:nvGrpSpPr>
          <p:grpSpPr>
            <a:xfrm>
              <a:off x="4080315" y="4952507"/>
              <a:ext cx="6071278" cy="939494"/>
              <a:chOff x="4080315" y="4952507"/>
              <a:chExt cx="6071278" cy="939494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9E33425-F835-7712-6C15-B2AF84CF9362}"/>
                  </a:ext>
                </a:extLst>
              </p:cNvPr>
              <p:cNvSpPr txBox="1"/>
              <p:nvPr/>
            </p:nvSpPr>
            <p:spPr>
              <a:xfrm>
                <a:off x="4080316" y="4952507"/>
                <a:ext cx="6071277" cy="461665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Normative</a:t>
                </a:r>
                <a:r>
                  <a:rPr kumimoji="1"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LLM-based Agent</a:t>
                </a:r>
                <a:r>
                  <a:rPr kumimoji="1"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Architecture</a:t>
                </a:r>
                <a:endParaRPr kumimoji="1"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左中括号 24">
                <a:extLst>
                  <a:ext uri="{FF2B5EF4-FFF2-40B4-BE49-F238E27FC236}">
                    <a16:creationId xmlns:a16="http://schemas.microsoft.com/office/drawing/2014/main" id="{260BF7AC-A5EF-1A8A-7837-1D6C7BE34000}"/>
                  </a:ext>
                </a:extLst>
              </p:cNvPr>
              <p:cNvSpPr/>
              <p:nvPr/>
            </p:nvSpPr>
            <p:spPr>
              <a:xfrm rot="5400000">
                <a:off x="6965277" y="2705685"/>
                <a:ext cx="301354" cy="6071277"/>
              </a:xfrm>
              <a:prstGeom prst="leftBracket">
                <a:avLst>
                  <a:gd name="adj" fmla="val 0"/>
                </a:avLst>
              </a:prstGeom>
              <a:noFill/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2E4AF5D9-61DB-0E44-77EC-58502E297918}"/>
                  </a:ext>
                </a:extLst>
              </p:cNvPr>
              <p:cNvCxnSpPr>
                <a:cxnSpLocks/>
                <a:stCxn id="22" idx="2"/>
                <a:endCxn id="25" idx="1"/>
              </p:cNvCxnSpPr>
              <p:nvPr/>
            </p:nvCxnSpPr>
            <p:spPr>
              <a:xfrm flipH="1">
                <a:off x="7115954" y="5414172"/>
                <a:ext cx="1" cy="176475"/>
              </a:xfrm>
              <a:prstGeom prst="line">
                <a:avLst/>
              </a:prstGeom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3AC662F6-586D-73A3-AC23-EB034EE0A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6429" y="5590645"/>
              <a:ext cx="5576" cy="301354"/>
            </a:xfrm>
            <a:prstGeom prst="line">
              <a:avLst/>
            </a:prstGeom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B8FAAB0E-E43D-01C6-A160-9CEEA7E91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340" y="5596228"/>
              <a:ext cx="5576" cy="301354"/>
            </a:xfrm>
            <a:prstGeom prst="line">
              <a:avLst/>
            </a:prstGeom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F1D0583-E2A1-305F-5AA1-D6F4D9CE9418}"/>
              </a:ext>
            </a:extLst>
          </p:cNvPr>
          <p:cNvSpPr txBox="1"/>
          <p:nvPr/>
        </p:nvSpPr>
        <p:spPr>
          <a:xfrm>
            <a:off x="242018" y="6001028"/>
            <a:ext cx="1073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best of our current knowledge: </a:t>
            </a:r>
          </a:p>
          <a:p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presents the first agent architecture to empower the emergence of social norms within generative </a:t>
            </a:r>
            <a:r>
              <a:rPr kumimoji="1"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MASs.</a:t>
            </a:r>
            <a:endParaRPr kumimoji="1"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45BD74-9C87-0258-7F5A-7CB31C1ADA7E}"/>
              </a:ext>
            </a:extLst>
          </p:cNvPr>
          <p:cNvGrpSpPr/>
          <p:nvPr/>
        </p:nvGrpSpPr>
        <p:grpSpPr>
          <a:xfrm>
            <a:off x="277004" y="2338996"/>
            <a:ext cx="6665962" cy="1398158"/>
            <a:chOff x="277004" y="2338996"/>
            <a:chExt cx="6665962" cy="13981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5EC0D0-6067-8E6D-9D39-8A0F84D69007}"/>
                </a:ext>
              </a:extLst>
            </p:cNvPr>
            <p:cNvSpPr/>
            <p:nvPr/>
          </p:nvSpPr>
          <p:spPr>
            <a:xfrm>
              <a:off x="277004" y="2344356"/>
              <a:ext cx="1962621" cy="2999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下箭头 8">
              <a:extLst>
                <a:ext uri="{FF2B5EF4-FFF2-40B4-BE49-F238E27FC236}">
                  <a16:creationId xmlns:a16="http://schemas.microsoft.com/office/drawing/2014/main" id="{22A808D1-1729-D944-28C2-BC021BC7E210}"/>
                </a:ext>
              </a:extLst>
            </p:cNvPr>
            <p:cNvSpPr/>
            <p:nvPr/>
          </p:nvSpPr>
          <p:spPr>
            <a:xfrm>
              <a:off x="1213007" y="2608212"/>
              <a:ext cx="160866" cy="177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62429A-37DE-2927-39EA-393B3544057C}"/>
                </a:ext>
              </a:extLst>
            </p:cNvPr>
            <p:cNvSpPr/>
            <p:nvPr/>
          </p:nvSpPr>
          <p:spPr>
            <a:xfrm>
              <a:off x="3512617" y="2338996"/>
              <a:ext cx="3430349" cy="2999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854F15-A851-2736-8D93-4BC49DE12925}"/>
                </a:ext>
              </a:extLst>
            </p:cNvPr>
            <p:cNvSpPr/>
            <p:nvPr/>
          </p:nvSpPr>
          <p:spPr>
            <a:xfrm>
              <a:off x="1505119" y="3295498"/>
              <a:ext cx="1254265" cy="2999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下箭头 5">
              <a:extLst>
                <a:ext uri="{FF2B5EF4-FFF2-40B4-BE49-F238E27FC236}">
                  <a16:creationId xmlns:a16="http://schemas.microsoft.com/office/drawing/2014/main" id="{9856CB44-0F12-97F9-6954-53A834F9BE59}"/>
                </a:ext>
              </a:extLst>
            </p:cNvPr>
            <p:cNvSpPr/>
            <p:nvPr/>
          </p:nvSpPr>
          <p:spPr>
            <a:xfrm>
              <a:off x="2077506" y="3559354"/>
              <a:ext cx="160866" cy="177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E89CF74-423D-3A6E-879C-15B7083974CB}"/>
                </a:ext>
              </a:extLst>
            </p:cNvPr>
            <p:cNvSpPr/>
            <p:nvPr/>
          </p:nvSpPr>
          <p:spPr>
            <a:xfrm>
              <a:off x="3178822" y="3286471"/>
              <a:ext cx="1174693" cy="2999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下箭头 19">
              <a:extLst>
                <a:ext uri="{FF2B5EF4-FFF2-40B4-BE49-F238E27FC236}">
                  <a16:creationId xmlns:a16="http://schemas.microsoft.com/office/drawing/2014/main" id="{0A459010-B756-330C-2D9C-9DD5AB46B9CF}"/>
                </a:ext>
              </a:extLst>
            </p:cNvPr>
            <p:cNvSpPr/>
            <p:nvPr/>
          </p:nvSpPr>
          <p:spPr>
            <a:xfrm>
              <a:off x="3751209" y="3550327"/>
              <a:ext cx="160866" cy="177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下箭头 11">
              <a:extLst>
                <a:ext uri="{FF2B5EF4-FFF2-40B4-BE49-F238E27FC236}">
                  <a16:creationId xmlns:a16="http://schemas.microsoft.com/office/drawing/2014/main" id="{5B897864-E506-53F2-B5E4-BF0A5A43C9A6}"/>
                </a:ext>
              </a:extLst>
            </p:cNvPr>
            <p:cNvSpPr/>
            <p:nvPr/>
          </p:nvSpPr>
          <p:spPr>
            <a:xfrm>
              <a:off x="5238580" y="2596986"/>
              <a:ext cx="160866" cy="177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58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C -2.91667E-6 1.48148E-6 0.00026 1.48148E-6 0.00052 0.00023 C 0.0017 0.00162 0.00326 0.00185 0.00443 0.00254 L 0.00599 0.00463 C 0.00664 0.00579 0.00716 0.00717 0.00782 0.0081 C 0.00847 0.00903 0.00899 0.00972 0.00951 0.01042 C 0.01029 0.01134 0.01081 0.01296 0.01146 0.01366 C 0.01198 0.01458 0.01237 0.01504 0.01302 0.01597 C 0.01524 0.02014 0.01537 0.02245 0.01823 0.02801 C 0.01888 0.02963 0.01927 0.03032 0.01992 0.03148 C 0.02032 0.03264 0.02084 0.03426 0.0211 0.03518 C 0.02149 0.03611 0.02201 0.03657 0.0224 0.03727 C 0.02279 0.03866 0.02331 0.03981 0.0237 0.04074 C 0.02435 0.04167 0.02474 0.0419 0.02526 0.04305 C 0.02565 0.04398 0.02617 0.04537 0.02657 0.04629 C 0.02696 0.04745 0.02748 0.04768 0.02787 0.04861 C 0.02969 0.05301 0.03099 0.05671 0.03282 0.06111 L 0.03464 0.06574 C 0.03594 0.06898 0.03724 0.07268 0.03854 0.07546 C 0.0392 0.07708 0.03972 0.07778 0.04011 0.07893 C 0.04102 0.08055 0.04167 0.08287 0.04245 0.08449 C 0.0431 0.08634 0.04375 0.0875 0.0444 0.08912 C 0.04597 0.09329 0.04727 0.09838 0.04883 0.10139 C 0.04974 0.10324 0.05039 0.1044 0.05104 0.10602 C 0.0517 0.10764 0.05235 0.10995 0.05326 0.11157 C 0.05495 0.11597 0.05677 0.11944 0.05847 0.12268 C 0.05938 0.12454 0.06016 0.12523 0.06094 0.12754 C 0.06185 0.12986 0.06341 0.13333 0.06446 0.13634 C 0.06498 0.13796 0.0655 0.14004 0.06589 0.14236 C 0.06693 0.14629 0.06797 0.15116 0.06888 0.15555 C 0.06992 0.16018 0.07071 0.16227 0.07162 0.16805 C 0.07188 0.16944 0.07214 0.17106 0.0724 0.17245 C 0.07292 0.17454 0.07344 0.17592 0.07396 0.17893 C 0.07422 0.18217 0.07487 0.18657 0.07539 0.18912 C 0.07604 0.19305 0.07683 0.19606 0.07748 0.2 C 0.07852 0.20602 0.0793 0.21204 0.08021 0.2169 C 0.08112 0.22199 0.08203 0.22778 0.08295 0.23194 C 0.08724 0.24954 0.08216 0.22801 0.08607 0.24537 C 0.08672 0.24815 0.08724 0.24977 0.08789 0.25324 C 0.09089 0.27014 0.08672 0.24676 0.08933 0.26111 C 0.09011 0.26458 0.08985 0.26366 0.0905 0.26759 C 0.09076 0.26921 0.09089 0.2706 0.09115 0.27245 C 0.09141 0.27338 0.09154 0.27477 0.09167 0.27592 C 0.0918 0.27708 0.09206 0.27893 0.09245 0.28032 C 0.09245 0.28079 0.09258 0.28148 0.09258 0.28241 C 0.09297 0.28495 0.09336 0.28773 0.09375 0.29028 C 0.09506 0.30092 0.09388 0.29074 0.09519 0.30278 C 0.09597 0.31065 0.09558 0.30347 0.09636 0.3162 C 0.09649 0.31829 0.09688 0.32037 0.09688 0.32292 C 0.0974 0.33889 0.09688 0.32222 0.09727 0.33403 C 0.0974 0.34028 0.09727 0.33495 0.0974 0.34329 C 0.09753 0.34884 0.09753 0.35116 0.09779 0.35694 C 0.09779 0.3581 0.09779 0.35903 0.09779 0.36065 C 0.09792 0.35972 0.09792 0.35949 0.09818 0.35903 C 0.09831 0.35833 0.0987 0.35694 0.0987 0.35717 " pathEditMode="relative" rAng="0" ptsTypes="AAAAAAAAAAAAAAAAAAAAAAAAAAAAAAAAAAAAAAAAAAAAAAAAAAAAA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1803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09 0.00139 C 0.05131 0.0081 0.0504 0.01852 0.04948 0.02569 C 0.04896 0.02963 0.04844 0.03241 0.04792 0.03588 C 0.04519 0.05648 0.04245 0.07616 0.03985 0.09815 C 0.03842 0.10949 0.03711 0.12014 0.03581 0.13241 C 0.03321 0.15602 0.03191 0.17407 0.02969 0.20255 C 0.0293 0.20833 0.02865 0.21273 0.02839 0.21875 C 0.02787 0.2287 0.02748 0.23542 0.02683 0.24444 C 0.02553 0.26227 0.0267 0.24444 0.02566 0.25903 C 0.02553 0.26204 0.0254 0.26574 0.025 0.26898 C 0.02448 0.27407 0.02383 0.27731 0.02344 0.2831 L 0.02214 0.29861 L 0.02162 0.31088 C 0.02149 0.31481 0.02123 0.31921 0.02123 0.32292 C 0.0211 0.32731 0.0211 0.33079 0.02097 0.33472 C 0.02084 0.34074 0.02084 0.3463 0.02071 0.35139 C 0.02058 0.35486 0.02045 0.36134 0.02045 0.36343 " pathEditMode="relative" rAng="0" ptsTypes="AAAAAAAAAAAAAAAAA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1810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-1.48148E-6 C 0.00013 -1.48148E-6 0.00364 0.0007 0.0069 0.00139 C 0.01653 0.00278 0.02044 0.00232 0.02916 0.00394 C 0.03763 0.00533 0.04609 0.00741 0.05442 0.00926 C 0.06497 0.01181 0.0832 0.01644 0.0931 0.01991 C 0.15364 0.03982 0.11302 0.0257 0.14909 0.04144 C 0.16133 0.04722 0.17643 0.05139 0.18776 0.05764 C 0.19375 0.06088 0.19922 0.06389 0.20482 0.06667 C 0.2108 0.06968 0.21627 0.07176 0.22161 0.07523 C 0.2263 0.07778 0.23073 0.08148 0.23502 0.08426 C 0.2444 0.09028 0.25521 0.09537 0.26445 0.10162 C 0.27122 0.10648 0.27812 0.11227 0.28607 0.11667 C 0.31797 0.13496 0.2737 0.1088 0.30677 0.1294 C 0.31393 0.13403 0.32135 0.13843 0.32955 0.14306 C 0.33307 0.14445 0.33554 0.1456 0.33789 0.14746 C 0.34036 0.14954 0.34218 0.15093 0.34492 0.15255 C 0.36328 0.16343 0.3319 0.14283 0.35612 0.15787 C 0.36432 0.16296 0.36549 0.16435 0.37187 0.16968 C 0.37265 0.1706 0.37422 0.17199 0.37487 0.17315 C 0.37669 0.17477 0.37877 0.17593 0.38021 0.17778 C 0.38255 0.17986 0.38359 0.18287 0.38711 0.18426 C 0.39974 0.19051 0.38424 0.18264 0.39752 0.19051 C 0.3987 0.19121 0.40104 0.19167 0.40234 0.19306 C 0.40586 0.19491 0.41263 0.19931 0.41263 0.19954 C 0.41302 0.2007 0.41315 0.20185 0.41406 0.20255 C 0.41614 0.20533 0.41992 0.20741 0.42096 0.20996 C 0.42226 0.21204 0.42252 0.21458 0.42448 0.21667 C 0.42552 0.21783 0.42656 0.21921 0.42747 0.22014 C 0.42929 0.22107 0.43229 0.2213 0.43229 0.22269 " pathEditMode="relative" rAng="0" ptsTypes="AAAAAAAAAAAAAAAAAAAAAAAAAAA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84" y="111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C 0.00364 0.00116 0.00794 0.0044 0.01107 0.00579 C 0.01367 0.00695 0.01614 0.00718 0.01849 0.00857 C 0.02109 0.00972 0.02357 0.01204 0.02643 0.01389 C 0.05781 0.02963 0.0207 0.0007 0.08489 0.04491 L 0.16706 0.10232 C 0.17695 0.10857 0.18555 0.11621 0.19583 0.1213 C 0.20924 0.1294 0.22318 0.13634 0.23607 0.14491 C 0.23997 0.14769 0.24375 0.15023 0.24765 0.15278 C 0.25052 0.15417 0.25364 0.15509 0.25625 0.15695 C 0.2582 0.15787 0.26002 0.15926 0.26198 0.16088 C 0.26745 0.16366 0.27305 0.16597 0.27851 0.16991 C 0.28398 0.17315 0.28958 0.17685 0.29531 0.18009 C 0.30195 0.18403 0.30898 0.18935 0.31666 0.1919 C 0.33698 0.19838 0.31133 0.18982 0.33411 0.19838 C 0.33698 0.19908 0.33984 0.19977 0.34271 0.20093 C 0.34778 0.20278 0.3526 0.20602 0.35807 0.20741 C 0.3595 0.20787 0.3612 0.20833 0.36263 0.20857 C 0.38919 0.21829 0.34896 0.20486 0.37435 0.2125 C 0.37682 0.21343 0.3789 0.21458 0.38177 0.21551 C 0.38281 0.21574 0.38398 0.21621 0.38515 0.21644 C 0.4082 0.21806 0.39739 0.21713 0.4168 0.21898 C 0.41797 0.21945 0.42448 0.22083 0.42513 0.22176 C 0.42513 0.22199 0.42513 0.22246 0.42513 0.22361 " pathEditMode="relative" rAng="0" ptsTypes="AAAAAAAAAAAAAAAAAAAAAAAA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50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0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>
            <a:extLst>
              <a:ext uri="{FF2B5EF4-FFF2-40B4-BE49-F238E27FC236}">
                <a16:creationId xmlns:a16="http://schemas.microsoft.com/office/drawing/2014/main" id="{066AC783-2FE4-809C-1461-3F20D6A7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5502" y="1438275"/>
            <a:ext cx="13303004" cy="4810125"/>
          </a:xfrm>
          <a:prstGeom prst="rect">
            <a:avLst/>
          </a:prstGeom>
        </p:spPr>
      </p:pic>
      <p:sp>
        <p:nvSpPr>
          <p:cNvPr id="170" name="文本框 169">
            <a:extLst>
              <a:ext uri="{FF2B5EF4-FFF2-40B4-BE49-F238E27FC236}">
                <a16:creationId xmlns:a16="http://schemas.microsoft.com/office/drawing/2014/main" id="{9C1A9E2A-EA68-82BB-9888-43E60C78F36B}"/>
              </a:ext>
            </a:extLst>
          </p:cNvPr>
          <p:cNvSpPr txBox="1"/>
          <p:nvPr/>
        </p:nvSpPr>
        <p:spPr>
          <a:xfrm>
            <a:off x="948597" y="609600"/>
            <a:ext cx="10294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CRSEC: Normative Architecture for Generative Agent Societies</a:t>
            </a:r>
            <a:endParaRPr kumimoji="1"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7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FFB4FBA-C40A-790A-0ED4-B99EDF32B239}"/>
              </a:ext>
            </a:extLst>
          </p:cNvPr>
          <p:cNvGrpSpPr/>
          <p:nvPr/>
        </p:nvGrpSpPr>
        <p:grpSpPr>
          <a:xfrm>
            <a:off x="218200" y="1043873"/>
            <a:ext cx="2949328" cy="1693015"/>
            <a:chOff x="218200" y="1242574"/>
            <a:chExt cx="2949328" cy="169301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58B5E47-783B-93EA-0281-AD598643E117}"/>
                </a:ext>
              </a:extLst>
            </p:cNvPr>
            <p:cNvSpPr/>
            <p:nvPr/>
          </p:nvSpPr>
          <p:spPr>
            <a:xfrm>
              <a:off x="218200" y="2412275"/>
              <a:ext cx="2949328" cy="523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图形 1">
              <a:extLst>
                <a:ext uri="{FF2B5EF4-FFF2-40B4-BE49-F238E27FC236}">
                  <a16:creationId xmlns:a16="http://schemas.microsoft.com/office/drawing/2014/main" id="{C8221A62-AE46-C319-2DEF-033DA8789532}"/>
                </a:ext>
              </a:extLst>
            </p:cNvPr>
            <p:cNvGrpSpPr/>
            <p:nvPr/>
          </p:nvGrpSpPr>
          <p:grpSpPr>
            <a:xfrm>
              <a:off x="607363" y="2622946"/>
              <a:ext cx="2204962" cy="250770"/>
              <a:chOff x="10026382" y="2038687"/>
              <a:chExt cx="2204962" cy="250770"/>
            </a:xfrm>
            <a:solidFill>
              <a:srgbClr val="000000"/>
            </a:solidFill>
          </p:grpSpPr>
          <p:sp>
            <p:nvSpPr>
              <p:cNvPr id="15" name="任意形状 14">
                <a:extLst>
                  <a:ext uri="{FF2B5EF4-FFF2-40B4-BE49-F238E27FC236}">
                    <a16:creationId xmlns:a16="http://schemas.microsoft.com/office/drawing/2014/main" id="{E360E841-789A-0B0C-23A1-11D7FBBE76FA}"/>
                  </a:ext>
                </a:extLst>
              </p:cNvPr>
              <p:cNvSpPr/>
              <p:nvPr/>
            </p:nvSpPr>
            <p:spPr>
              <a:xfrm>
                <a:off x="10026382" y="2055471"/>
                <a:ext cx="179111" cy="183631"/>
              </a:xfrm>
              <a:custGeom>
                <a:avLst/>
                <a:gdLst>
                  <a:gd name="connsiteX0" fmla="*/ 82430 w 179111"/>
                  <a:gd name="connsiteY0" fmla="*/ 96 h 183631"/>
                  <a:gd name="connsiteX1" fmla="*/ 9729 w 179111"/>
                  <a:gd name="connsiteY1" fmla="*/ 28905 h 183631"/>
                  <a:gd name="connsiteX2" fmla="*/ 169 w 179111"/>
                  <a:gd name="connsiteY2" fmla="*/ 46692 h 183631"/>
                  <a:gd name="connsiteX3" fmla="*/ 2685 w 179111"/>
                  <a:gd name="connsiteY3" fmla="*/ 48697 h 183631"/>
                  <a:gd name="connsiteX4" fmla="*/ 14508 w 179111"/>
                  <a:gd name="connsiteY4" fmla="*/ 43937 h 183631"/>
                  <a:gd name="connsiteX5" fmla="*/ 22055 w 179111"/>
                  <a:gd name="connsiteY5" fmla="*/ 34166 h 183631"/>
                  <a:gd name="connsiteX6" fmla="*/ 64317 w 179111"/>
                  <a:gd name="connsiteY6" fmla="*/ 13874 h 183631"/>
                  <a:gd name="connsiteX7" fmla="*/ 23565 w 179111"/>
                  <a:gd name="connsiteY7" fmla="*/ 177464 h 183631"/>
                  <a:gd name="connsiteX8" fmla="*/ 22055 w 179111"/>
                  <a:gd name="connsiteY8" fmla="*/ 181973 h 183631"/>
                  <a:gd name="connsiteX9" fmla="*/ 24571 w 179111"/>
                  <a:gd name="connsiteY9" fmla="*/ 183727 h 183631"/>
                  <a:gd name="connsiteX10" fmla="*/ 43438 w 179111"/>
                  <a:gd name="connsiteY10" fmla="*/ 171702 h 183631"/>
                  <a:gd name="connsiteX11" fmla="*/ 84694 w 179111"/>
                  <a:gd name="connsiteY11" fmla="*/ 13874 h 183631"/>
                  <a:gd name="connsiteX12" fmla="*/ 97775 w 179111"/>
                  <a:gd name="connsiteY12" fmla="*/ 13874 h 183631"/>
                  <a:gd name="connsiteX13" fmla="*/ 157898 w 179111"/>
                  <a:gd name="connsiteY13" fmla="*/ 50701 h 183631"/>
                  <a:gd name="connsiteX14" fmla="*/ 90983 w 179111"/>
                  <a:gd name="connsiteY14" fmla="*/ 106066 h 183631"/>
                  <a:gd name="connsiteX15" fmla="*/ 75889 w 179111"/>
                  <a:gd name="connsiteY15" fmla="*/ 110826 h 183631"/>
                  <a:gd name="connsiteX16" fmla="*/ 69348 w 179111"/>
                  <a:gd name="connsiteY16" fmla="*/ 118091 h 183631"/>
                  <a:gd name="connsiteX17" fmla="*/ 74128 w 179111"/>
                  <a:gd name="connsiteY17" fmla="*/ 119844 h 183631"/>
                  <a:gd name="connsiteX18" fmla="*/ 179281 w 179111"/>
                  <a:gd name="connsiteY18" fmla="*/ 39928 h 183631"/>
                  <a:gd name="connsiteX19" fmla="*/ 116139 w 179111"/>
                  <a:gd name="connsiteY19" fmla="*/ 96 h 183631"/>
                  <a:gd name="connsiteX20" fmla="*/ 82430 w 179111"/>
                  <a:gd name="connsiteY20" fmla="*/ 96 h 1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111" h="183631">
                    <a:moveTo>
                      <a:pt x="82430" y="96"/>
                    </a:moveTo>
                    <a:cubicBezTo>
                      <a:pt x="46960" y="96"/>
                      <a:pt x="20043" y="17131"/>
                      <a:pt x="9729" y="28905"/>
                    </a:cubicBezTo>
                    <a:cubicBezTo>
                      <a:pt x="924" y="38926"/>
                      <a:pt x="169" y="46191"/>
                      <a:pt x="169" y="46692"/>
                    </a:cubicBezTo>
                    <a:cubicBezTo>
                      <a:pt x="169" y="48196"/>
                      <a:pt x="1176" y="48697"/>
                      <a:pt x="2685" y="48697"/>
                    </a:cubicBezTo>
                    <a:cubicBezTo>
                      <a:pt x="6710" y="48697"/>
                      <a:pt x="12496" y="45189"/>
                      <a:pt x="14508" y="43937"/>
                    </a:cubicBezTo>
                    <a:cubicBezTo>
                      <a:pt x="19791" y="40429"/>
                      <a:pt x="20546" y="38926"/>
                      <a:pt x="22055" y="34166"/>
                    </a:cubicBezTo>
                    <a:cubicBezTo>
                      <a:pt x="25577" y="24146"/>
                      <a:pt x="32621" y="15377"/>
                      <a:pt x="64317" y="13874"/>
                    </a:cubicBezTo>
                    <a:cubicBezTo>
                      <a:pt x="59789" y="70241"/>
                      <a:pt x="44696" y="125105"/>
                      <a:pt x="23565" y="177464"/>
                    </a:cubicBezTo>
                    <a:cubicBezTo>
                      <a:pt x="22055" y="181222"/>
                      <a:pt x="22055" y="181723"/>
                      <a:pt x="22055" y="181973"/>
                    </a:cubicBezTo>
                    <a:cubicBezTo>
                      <a:pt x="22055" y="182725"/>
                      <a:pt x="22810" y="183727"/>
                      <a:pt x="24571" y="183727"/>
                    </a:cubicBezTo>
                    <a:cubicBezTo>
                      <a:pt x="28596" y="183727"/>
                      <a:pt x="40671" y="178216"/>
                      <a:pt x="43438" y="171702"/>
                    </a:cubicBezTo>
                    <a:cubicBezTo>
                      <a:pt x="56519" y="141139"/>
                      <a:pt x="77147" y="83519"/>
                      <a:pt x="84694" y="13874"/>
                    </a:cubicBezTo>
                    <a:lnTo>
                      <a:pt x="97775" y="13874"/>
                    </a:lnTo>
                    <a:cubicBezTo>
                      <a:pt x="128465" y="13874"/>
                      <a:pt x="157898" y="25649"/>
                      <a:pt x="157898" y="50701"/>
                    </a:cubicBezTo>
                    <a:cubicBezTo>
                      <a:pt x="157898" y="69490"/>
                      <a:pt x="139785" y="104563"/>
                      <a:pt x="90983" y="106066"/>
                    </a:cubicBezTo>
                    <a:cubicBezTo>
                      <a:pt x="85700" y="106316"/>
                      <a:pt x="82933" y="106316"/>
                      <a:pt x="75889" y="110826"/>
                    </a:cubicBezTo>
                    <a:cubicBezTo>
                      <a:pt x="71361" y="113832"/>
                      <a:pt x="69348" y="116588"/>
                      <a:pt x="69348" y="118091"/>
                    </a:cubicBezTo>
                    <a:cubicBezTo>
                      <a:pt x="69348" y="119844"/>
                      <a:pt x="70858" y="119844"/>
                      <a:pt x="74128" y="119844"/>
                    </a:cubicBezTo>
                    <a:cubicBezTo>
                      <a:pt x="119912" y="119844"/>
                      <a:pt x="179281" y="81264"/>
                      <a:pt x="179281" y="39928"/>
                    </a:cubicBezTo>
                    <a:cubicBezTo>
                      <a:pt x="179281" y="11369"/>
                      <a:pt x="145320" y="96"/>
                      <a:pt x="116139" y="96"/>
                    </a:cubicBezTo>
                    <a:lnTo>
                      <a:pt x="82430" y="96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任意形状 15">
                <a:extLst>
                  <a:ext uri="{FF2B5EF4-FFF2-40B4-BE49-F238E27FC236}">
                    <a16:creationId xmlns:a16="http://schemas.microsoft.com/office/drawing/2014/main" id="{6BB717DF-4BC5-7B2A-DE90-44D2C546C87E}"/>
                  </a:ext>
                </a:extLst>
              </p:cNvPr>
              <p:cNvSpPr/>
              <p:nvPr/>
            </p:nvSpPr>
            <p:spPr>
              <a:xfrm>
                <a:off x="10300070" y="2098561"/>
                <a:ext cx="223385" cy="130771"/>
              </a:xfrm>
              <a:custGeom>
                <a:avLst/>
                <a:gdLst>
                  <a:gd name="connsiteX0" fmla="*/ 214513 w 223385"/>
                  <a:gd name="connsiteY0" fmla="*/ 70492 h 130771"/>
                  <a:gd name="connsiteX1" fmla="*/ 223570 w 223385"/>
                  <a:gd name="connsiteY1" fmla="*/ 65482 h 130771"/>
                  <a:gd name="connsiteX2" fmla="*/ 214513 w 223385"/>
                  <a:gd name="connsiteY2" fmla="*/ 60471 h 130771"/>
                  <a:gd name="connsiteX3" fmla="*/ 27604 w 223385"/>
                  <a:gd name="connsiteY3" fmla="*/ 60471 h 130771"/>
                  <a:gd name="connsiteX4" fmla="*/ 50245 w 223385"/>
                  <a:gd name="connsiteY4" fmla="*/ 36421 h 130771"/>
                  <a:gd name="connsiteX5" fmla="*/ 63578 w 223385"/>
                  <a:gd name="connsiteY5" fmla="*/ 3102 h 130771"/>
                  <a:gd name="connsiteX6" fmla="*/ 58546 w 223385"/>
                  <a:gd name="connsiteY6" fmla="*/ 96 h 130771"/>
                  <a:gd name="connsiteX7" fmla="*/ 53012 w 223385"/>
                  <a:gd name="connsiteY7" fmla="*/ 5106 h 130771"/>
                  <a:gd name="connsiteX8" fmla="*/ 3958 w 223385"/>
                  <a:gd name="connsiteY8" fmla="*/ 62225 h 130771"/>
                  <a:gd name="connsiteX9" fmla="*/ 184 w 223385"/>
                  <a:gd name="connsiteY9" fmla="*/ 65482 h 130771"/>
                  <a:gd name="connsiteX10" fmla="*/ 3958 w 223385"/>
                  <a:gd name="connsiteY10" fmla="*/ 68738 h 130771"/>
                  <a:gd name="connsiteX11" fmla="*/ 53264 w 223385"/>
                  <a:gd name="connsiteY11" fmla="*/ 127110 h 130771"/>
                  <a:gd name="connsiteX12" fmla="*/ 58546 w 223385"/>
                  <a:gd name="connsiteY12" fmla="*/ 130867 h 130771"/>
                  <a:gd name="connsiteX13" fmla="*/ 63578 w 223385"/>
                  <a:gd name="connsiteY13" fmla="*/ 127861 h 130771"/>
                  <a:gd name="connsiteX14" fmla="*/ 50748 w 223385"/>
                  <a:gd name="connsiteY14" fmla="*/ 94793 h 130771"/>
                  <a:gd name="connsiteX15" fmla="*/ 27604 w 223385"/>
                  <a:gd name="connsiteY15" fmla="*/ 70492 h 130771"/>
                  <a:gd name="connsiteX16" fmla="*/ 214513 w 223385"/>
                  <a:gd name="connsiteY16" fmla="*/ 70492 h 130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3385" h="130771">
                    <a:moveTo>
                      <a:pt x="214513" y="70492"/>
                    </a:moveTo>
                    <a:cubicBezTo>
                      <a:pt x="219043" y="70492"/>
                      <a:pt x="223570" y="70492"/>
                      <a:pt x="223570" y="65482"/>
                    </a:cubicBezTo>
                    <a:cubicBezTo>
                      <a:pt x="223570" y="60471"/>
                      <a:pt x="219043" y="60471"/>
                      <a:pt x="214513" y="60471"/>
                    </a:cubicBezTo>
                    <a:lnTo>
                      <a:pt x="27604" y="60471"/>
                    </a:lnTo>
                    <a:cubicBezTo>
                      <a:pt x="41440" y="49949"/>
                      <a:pt x="48232" y="39678"/>
                      <a:pt x="50245" y="36421"/>
                    </a:cubicBezTo>
                    <a:cubicBezTo>
                      <a:pt x="61565" y="19135"/>
                      <a:pt x="63578" y="3352"/>
                      <a:pt x="63578" y="3102"/>
                    </a:cubicBezTo>
                    <a:cubicBezTo>
                      <a:pt x="63578" y="96"/>
                      <a:pt x="60559" y="96"/>
                      <a:pt x="58546" y="96"/>
                    </a:cubicBezTo>
                    <a:cubicBezTo>
                      <a:pt x="54270" y="96"/>
                      <a:pt x="54018" y="597"/>
                      <a:pt x="53012" y="5106"/>
                    </a:cubicBezTo>
                    <a:cubicBezTo>
                      <a:pt x="47226" y="29657"/>
                      <a:pt x="32384" y="50450"/>
                      <a:pt x="3958" y="62225"/>
                    </a:cubicBezTo>
                    <a:cubicBezTo>
                      <a:pt x="1191" y="63227"/>
                      <a:pt x="184" y="63728"/>
                      <a:pt x="184" y="65482"/>
                    </a:cubicBezTo>
                    <a:cubicBezTo>
                      <a:pt x="184" y="67235"/>
                      <a:pt x="1442" y="67736"/>
                      <a:pt x="3958" y="68738"/>
                    </a:cubicBezTo>
                    <a:cubicBezTo>
                      <a:pt x="30120" y="79511"/>
                      <a:pt x="46975" y="99051"/>
                      <a:pt x="53264" y="127110"/>
                    </a:cubicBezTo>
                    <a:cubicBezTo>
                      <a:pt x="54018" y="130116"/>
                      <a:pt x="54270" y="130867"/>
                      <a:pt x="58546" y="130867"/>
                    </a:cubicBezTo>
                    <a:cubicBezTo>
                      <a:pt x="60559" y="130867"/>
                      <a:pt x="63578" y="130867"/>
                      <a:pt x="63578" y="127861"/>
                    </a:cubicBezTo>
                    <a:cubicBezTo>
                      <a:pt x="63578" y="127360"/>
                      <a:pt x="61314" y="111577"/>
                      <a:pt x="50748" y="94793"/>
                    </a:cubicBezTo>
                    <a:cubicBezTo>
                      <a:pt x="45717" y="87277"/>
                      <a:pt x="38422" y="78509"/>
                      <a:pt x="27604" y="70492"/>
                    </a:cubicBezTo>
                    <a:lnTo>
                      <a:pt x="214513" y="70492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任意形状 16">
                <a:extLst>
                  <a:ext uri="{FF2B5EF4-FFF2-40B4-BE49-F238E27FC236}">
                    <a16:creationId xmlns:a16="http://schemas.microsoft.com/office/drawing/2014/main" id="{10B07369-5FB4-C525-7380-4BB9C1F1A9ED}"/>
                  </a:ext>
                </a:extLst>
              </p:cNvPr>
              <p:cNvSpPr/>
              <p:nvPr/>
            </p:nvSpPr>
            <p:spPr>
              <a:xfrm>
                <a:off x="10616532" y="2070502"/>
                <a:ext cx="109177" cy="159080"/>
              </a:xfrm>
              <a:custGeom>
                <a:avLst/>
                <a:gdLst>
                  <a:gd name="connsiteX0" fmla="*/ 109380 w 109177"/>
                  <a:gd name="connsiteY0" fmla="*/ 9616 h 159080"/>
                  <a:gd name="connsiteX1" fmla="*/ 102336 w 109177"/>
                  <a:gd name="connsiteY1" fmla="*/ 96 h 159080"/>
                  <a:gd name="connsiteX2" fmla="*/ 95544 w 109177"/>
                  <a:gd name="connsiteY2" fmla="*/ 4605 h 159080"/>
                  <a:gd name="connsiteX3" fmla="*/ 92022 w 109177"/>
                  <a:gd name="connsiteY3" fmla="*/ 12872 h 159080"/>
                  <a:gd name="connsiteX4" fmla="*/ 59571 w 109177"/>
                  <a:gd name="connsiteY4" fmla="*/ 96 h 159080"/>
                  <a:gd name="connsiteX5" fmla="*/ 203 w 109177"/>
                  <a:gd name="connsiteY5" fmla="*/ 79511 h 159080"/>
                  <a:gd name="connsiteX6" fmla="*/ 59571 w 109177"/>
                  <a:gd name="connsiteY6" fmla="*/ 159176 h 159080"/>
                  <a:gd name="connsiteX7" fmla="*/ 109380 w 109177"/>
                  <a:gd name="connsiteY7" fmla="*/ 113832 h 159080"/>
                  <a:gd name="connsiteX8" fmla="*/ 101078 w 109177"/>
                  <a:gd name="connsiteY8" fmla="*/ 106066 h 159080"/>
                  <a:gd name="connsiteX9" fmla="*/ 93028 w 109177"/>
                  <a:gd name="connsiteY9" fmla="*/ 111577 h 159080"/>
                  <a:gd name="connsiteX10" fmla="*/ 61332 w 109177"/>
                  <a:gd name="connsiteY10" fmla="*/ 144646 h 159080"/>
                  <a:gd name="connsiteX11" fmla="*/ 16554 w 109177"/>
                  <a:gd name="connsiteY11" fmla="*/ 79511 h 159080"/>
                  <a:gd name="connsiteX12" fmla="*/ 61080 w 109177"/>
                  <a:gd name="connsiteY12" fmla="*/ 14626 h 159080"/>
                  <a:gd name="connsiteX13" fmla="*/ 93028 w 109177"/>
                  <a:gd name="connsiteY13" fmla="*/ 48446 h 159080"/>
                  <a:gd name="connsiteX14" fmla="*/ 101078 w 109177"/>
                  <a:gd name="connsiteY14" fmla="*/ 55461 h 159080"/>
                  <a:gd name="connsiteX15" fmla="*/ 109380 w 109177"/>
                  <a:gd name="connsiteY15" fmla="*/ 45941 h 159080"/>
                  <a:gd name="connsiteX16" fmla="*/ 109380 w 109177"/>
                  <a:gd name="connsiteY16" fmla="*/ 9616 h 1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177" h="159080">
                    <a:moveTo>
                      <a:pt x="109380" y="9616"/>
                    </a:moveTo>
                    <a:cubicBezTo>
                      <a:pt x="109380" y="5607"/>
                      <a:pt x="109380" y="96"/>
                      <a:pt x="102336" y="96"/>
                    </a:cubicBezTo>
                    <a:cubicBezTo>
                      <a:pt x="97808" y="96"/>
                      <a:pt x="96550" y="2851"/>
                      <a:pt x="95544" y="4605"/>
                    </a:cubicBezTo>
                    <a:cubicBezTo>
                      <a:pt x="94790" y="6609"/>
                      <a:pt x="92777" y="11119"/>
                      <a:pt x="92022" y="12872"/>
                    </a:cubicBezTo>
                    <a:cubicBezTo>
                      <a:pt x="81708" y="3853"/>
                      <a:pt x="70137" y="96"/>
                      <a:pt x="59571" y="96"/>
                    </a:cubicBezTo>
                    <a:cubicBezTo>
                      <a:pt x="27120" y="96"/>
                      <a:pt x="203" y="34668"/>
                      <a:pt x="203" y="79511"/>
                    </a:cubicBezTo>
                    <a:cubicBezTo>
                      <a:pt x="203" y="125356"/>
                      <a:pt x="27874" y="159176"/>
                      <a:pt x="59571" y="159176"/>
                    </a:cubicBezTo>
                    <a:cubicBezTo>
                      <a:pt x="89003" y="159176"/>
                      <a:pt x="109380" y="135878"/>
                      <a:pt x="109380" y="113832"/>
                    </a:cubicBezTo>
                    <a:cubicBezTo>
                      <a:pt x="109380" y="106066"/>
                      <a:pt x="104097" y="106066"/>
                      <a:pt x="101078" y="106066"/>
                    </a:cubicBezTo>
                    <a:cubicBezTo>
                      <a:pt x="97557" y="106066"/>
                      <a:pt x="93532" y="107318"/>
                      <a:pt x="93028" y="111577"/>
                    </a:cubicBezTo>
                    <a:cubicBezTo>
                      <a:pt x="91016" y="142892"/>
                      <a:pt x="65608" y="144646"/>
                      <a:pt x="61332" y="144646"/>
                    </a:cubicBezTo>
                    <a:cubicBezTo>
                      <a:pt x="37937" y="144646"/>
                      <a:pt x="16554" y="117339"/>
                      <a:pt x="16554" y="79511"/>
                    </a:cubicBezTo>
                    <a:cubicBezTo>
                      <a:pt x="16554" y="41682"/>
                      <a:pt x="38188" y="14626"/>
                      <a:pt x="61080" y="14626"/>
                    </a:cubicBezTo>
                    <a:cubicBezTo>
                      <a:pt x="74665" y="14626"/>
                      <a:pt x="89507" y="25398"/>
                      <a:pt x="93028" y="48446"/>
                    </a:cubicBezTo>
                    <a:cubicBezTo>
                      <a:pt x="93783" y="53958"/>
                      <a:pt x="96047" y="55461"/>
                      <a:pt x="101078" y="55461"/>
                    </a:cubicBezTo>
                    <a:cubicBezTo>
                      <a:pt x="109380" y="55461"/>
                      <a:pt x="109380" y="50951"/>
                      <a:pt x="109380" y="45941"/>
                    </a:cubicBezTo>
                    <a:lnTo>
                      <a:pt x="109380" y="9616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8" name="任意形状 17">
                <a:extLst>
                  <a:ext uri="{FF2B5EF4-FFF2-40B4-BE49-F238E27FC236}">
                    <a16:creationId xmlns:a16="http://schemas.microsoft.com/office/drawing/2014/main" id="{AAB2D6C1-88D9-9EA6-597E-4FE87D165DB1}"/>
                  </a:ext>
                </a:extLst>
              </p:cNvPr>
              <p:cNvSpPr/>
              <p:nvPr/>
            </p:nvSpPr>
            <p:spPr>
              <a:xfrm>
                <a:off x="10744244" y="2117099"/>
                <a:ext cx="111441" cy="109477"/>
              </a:xfrm>
              <a:custGeom>
                <a:avLst/>
                <a:gdLst>
                  <a:gd name="connsiteX0" fmla="*/ 45743 w 111441"/>
                  <a:gd name="connsiteY0" fmla="*/ 62225 h 109477"/>
                  <a:gd name="connsiteX1" fmla="*/ 88256 w 111441"/>
                  <a:gd name="connsiteY1" fmla="*/ 14626 h 109477"/>
                  <a:gd name="connsiteX2" fmla="*/ 92281 w 111441"/>
                  <a:gd name="connsiteY2" fmla="*/ 14876 h 109477"/>
                  <a:gd name="connsiteX3" fmla="*/ 101841 w 111441"/>
                  <a:gd name="connsiteY3" fmla="*/ 24647 h 109477"/>
                  <a:gd name="connsiteX4" fmla="*/ 111651 w 111441"/>
                  <a:gd name="connsiteY4" fmla="*/ 14876 h 109477"/>
                  <a:gd name="connsiteX5" fmla="*/ 88508 w 111441"/>
                  <a:gd name="connsiteY5" fmla="*/ 96 h 109477"/>
                  <a:gd name="connsiteX6" fmla="*/ 45743 w 111441"/>
                  <a:gd name="connsiteY6" fmla="*/ 21641 h 109477"/>
                  <a:gd name="connsiteX7" fmla="*/ 45743 w 111441"/>
                  <a:gd name="connsiteY7" fmla="*/ 11870 h 109477"/>
                  <a:gd name="connsiteX8" fmla="*/ 35680 w 111441"/>
                  <a:gd name="connsiteY8" fmla="*/ 1599 h 109477"/>
                  <a:gd name="connsiteX9" fmla="*/ 10272 w 111441"/>
                  <a:gd name="connsiteY9" fmla="*/ 1599 h 109477"/>
                  <a:gd name="connsiteX10" fmla="*/ 210 w 111441"/>
                  <a:gd name="connsiteY10" fmla="*/ 8864 h 109477"/>
                  <a:gd name="connsiteX11" fmla="*/ 10272 w 111441"/>
                  <a:gd name="connsiteY11" fmla="*/ 16129 h 109477"/>
                  <a:gd name="connsiteX12" fmla="*/ 29391 w 111441"/>
                  <a:gd name="connsiteY12" fmla="*/ 16129 h 109477"/>
                  <a:gd name="connsiteX13" fmla="*/ 29391 w 111441"/>
                  <a:gd name="connsiteY13" fmla="*/ 95043 h 109477"/>
                  <a:gd name="connsiteX14" fmla="*/ 10272 w 111441"/>
                  <a:gd name="connsiteY14" fmla="*/ 95043 h 109477"/>
                  <a:gd name="connsiteX15" fmla="*/ 210 w 111441"/>
                  <a:gd name="connsiteY15" fmla="*/ 102308 h 109477"/>
                  <a:gd name="connsiteX16" fmla="*/ 10272 w 111441"/>
                  <a:gd name="connsiteY16" fmla="*/ 109573 h 109477"/>
                  <a:gd name="connsiteX17" fmla="*/ 72156 w 111441"/>
                  <a:gd name="connsiteY17" fmla="*/ 109573 h 109477"/>
                  <a:gd name="connsiteX18" fmla="*/ 82219 w 111441"/>
                  <a:gd name="connsiteY18" fmla="*/ 102308 h 109477"/>
                  <a:gd name="connsiteX19" fmla="*/ 72156 w 111441"/>
                  <a:gd name="connsiteY19" fmla="*/ 95043 h 109477"/>
                  <a:gd name="connsiteX20" fmla="*/ 45743 w 111441"/>
                  <a:gd name="connsiteY20" fmla="*/ 95043 h 109477"/>
                  <a:gd name="connsiteX21" fmla="*/ 45743 w 111441"/>
                  <a:gd name="connsiteY21" fmla="*/ 62225 h 10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441" h="109477">
                    <a:moveTo>
                      <a:pt x="45743" y="62225"/>
                    </a:moveTo>
                    <a:cubicBezTo>
                      <a:pt x="45743" y="32413"/>
                      <a:pt x="66874" y="14626"/>
                      <a:pt x="88256" y="14626"/>
                    </a:cubicBezTo>
                    <a:cubicBezTo>
                      <a:pt x="89514" y="14626"/>
                      <a:pt x="91023" y="14626"/>
                      <a:pt x="92281" y="14876"/>
                    </a:cubicBezTo>
                    <a:cubicBezTo>
                      <a:pt x="93036" y="23895"/>
                      <a:pt x="100080" y="24647"/>
                      <a:pt x="101841" y="24647"/>
                    </a:cubicBezTo>
                    <a:cubicBezTo>
                      <a:pt x="107626" y="24647"/>
                      <a:pt x="111651" y="20388"/>
                      <a:pt x="111651" y="14876"/>
                    </a:cubicBezTo>
                    <a:cubicBezTo>
                      <a:pt x="111651" y="4104"/>
                      <a:pt x="101086" y="96"/>
                      <a:pt x="88508" y="96"/>
                    </a:cubicBezTo>
                    <a:cubicBezTo>
                      <a:pt x="71653" y="96"/>
                      <a:pt x="57314" y="7611"/>
                      <a:pt x="45743" y="21641"/>
                    </a:cubicBezTo>
                    <a:lnTo>
                      <a:pt x="45743" y="11870"/>
                    </a:lnTo>
                    <a:cubicBezTo>
                      <a:pt x="45743" y="4104"/>
                      <a:pt x="44233" y="1599"/>
                      <a:pt x="35680" y="1599"/>
                    </a:cubicBezTo>
                    <a:lnTo>
                      <a:pt x="10272" y="1599"/>
                    </a:lnTo>
                    <a:cubicBezTo>
                      <a:pt x="6751" y="1599"/>
                      <a:pt x="210" y="1599"/>
                      <a:pt x="210" y="8864"/>
                    </a:cubicBezTo>
                    <a:cubicBezTo>
                      <a:pt x="210" y="16129"/>
                      <a:pt x="6751" y="16129"/>
                      <a:pt x="10272" y="16129"/>
                    </a:cubicBezTo>
                    <a:lnTo>
                      <a:pt x="29391" y="16129"/>
                    </a:lnTo>
                    <a:lnTo>
                      <a:pt x="29391" y="95043"/>
                    </a:lnTo>
                    <a:lnTo>
                      <a:pt x="10272" y="95043"/>
                    </a:lnTo>
                    <a:cubicBezTo>
                      <a:pt x="6751" y="95043"/>
                      <a:pt x="210" y="95043"/>
                      <a:pt x="210" y="102308"/>
                    </a:cubicBezTo>
                    <a:cubicBezTo>
                      <a:pt x="210" y="109573"/>
                      <a:pt x="6751" y="109573"/>
                      <a:pt x="10272" y="109573"/>
                    </a:cubicBezTo>
                    <a:lnTo>
                      <a:pt x="72156" y="109573"/>
                    </a:lnTo>
                    <a:cubicBezTo>
                      <a:pt x="75678" y="109573"/>
                      <a:pt x="82219" y="109573"/>
                      <a:pt x="82219" y="102308"/>
                    </a:cubicBezTo>
                    <a:cubicBezTo>
                      <a:pt x="82219" y="95043"/>
                      <a:pt x="75678" y="95043"/>
                      <a:pt x="72156" y="95043"/>
                    </a:cubicBezTo>
                    <a:lnTo>
                      <a:pt x="45743" y="95043"/>
                    </a:lnTo>
                    <a:lnTo>
                      <a:pt x="45743" y="62225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任意形状 18">
                <a:extLst>
                  <a:ext uri="{FF2B5EF4-FFF2-40B4-BE49-F238E27FC236}">
                    <a16:creationId xmlns:a16="http://schemas.microsoft.com/office/drawing/2014/main" id="{B167393E-45D4-691C-A8E5-3CA907C8CA42}"/>
                  </a:ext>
                </a:extLst>
              </p:cNvPr>
              <p:cNvSpPr/>
              <p:nvPr/>
            </p:nvSpPr>
            <p:spPr>
              <a:xfrm>
                <a:off x="10878497" y="2116348"/>
                <a:ext cx="100624" cy="111732"/>
              </a:xfrm>
              <a:custGeom>
                <a:avLst/>
                <a:gdLst>
                  <a:gd name="connsiteX0" fmla="*/ 90779 w 100624"/>
                  <a:gd name="connsiteY0" fmla="*/ 62225 h 111732"/>
                  <a:gd name="connsiteX1" fmla="*/ 100842 w 100624"/>
                  <a:gd name="connsiteY1" fmla="*/ 52956 h 111732"/>
                  <a:gd name="connsiteX2" fmla="*/ 52794 w 100624"/>
                  <a:gd name="connsiteY2" fmla="*/ 96 h 111732"/>
                  <a:gd name="connsiteX3" fmla="*/ 217 w 100624"/>
                  <a:gd name="connsiteY3" fmla="*/ 55711 h 111732"/>
                  <a:gd name="connsiteX4" fmla="*/ 56567 w 100624"/>
                  <a:gd name="connsiteY4" fmla="*/ 111828 h 111732"/>
                  <a:gd name="connsiteX5" fmla="*/ 100842 w 100624"/>
                  <a:gd name="connsiteY5" fmla="*/ 83018 h 111732"/>
                  <a:gd name="connsiteX6" fmla="*/ 92540 w 100624"/>
                  <a:gd name="connsiteY6" fmla="*/ 76003 h 111732"/>
                  <a:gd name="connsiteX7" fmla="*/ 84742 w 100624"/>
                  <a:gd name="connsiteY7" fmla="*/ 81515 h 111732"/>
                  <a:gd name="connsiteX8" fmla="*/ 57322 w 100624"/>
                  <a:gd name="connsiteY8" fmla="*/ 97298 h 111732"/>
                  <a:gd name="connsiteX9" fmla="*/ 17072 w 100624"/>
                  <a:gd name="connsiteY9" fmla="*/ 62225 h 111732"/>
                  <a:gd name="connsiteX10" fmla="*/ 90779 w 100624"/>
                  <a:gd name="connsiteY10" fmla="*/ 62225 h 111732"/>
                  <a:gd name="connsiteX11" fmla="*/ 17324 w 100624"/>
                  <a:gd name="connsiteY11" fmla="*/ 48446 h 111732"/>
                  <a:gd name="connsiteX12" fmla="*/ 52794 w 100624"/>
                  <a:gd name="connsiteY12" fmla="*/ 14626 h 111732"/>
                  <a:gd name="connsiteX13" fmla="*/ 84239 w 100624"/>
                  <a:gd name="connsiteY13" fmla="*/ 48446 h 111732"/>
                  <a:gd name="connsiteX14" fmla="*/ 17324 w 100624"/>
                  <a:gd name="connsiteY14" fmla="*/ 48446 h 11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624" h="111732">
                    <a:moveTo>
                      <a:pt x="90779" y="62225"/>
                    </a:moveTo>
                    <a:cubicBezTo>
                      <a:pt x="96062" y="62225"/>
                      <a:pt x="100842" y="62225"/>
                      <a:pt x="100842" y="52956"/>
                    </a:cubicBezTo>
                    <a:cubicBezTo>
                      <a:pt x="100842" y="23645"/>
                      <a:pt x="84239" y="96"/>
                      <a:pt x="52794" y="96"/>
                    </a:cubicBezTo>
                    <a:cubicBezTo>
                      <a:pt x="23612" y="96"/>
                      <a:pt x="217" y="25148"/>
                      <a:pt x="217" y="55711"/>
                    </a:cubicBezTo>
                    <a:cubicBezTo>
                      <a:pt x="217" y="87277"/>
                      <a:pt x="25625" y="111828"/>
                      <a:pt x="56567" y="111828"/>
                    </a:cubicBezTo>
                    <a:cubicBezTo>
                      <a:pt x="89018" y="111828"/>
                      <a:pt x="100842" y="89532"/>
                      <a:pt x="100842" y="83018"/>
                    </a:cubicBezTo>
                    <a:cubicBezTo>
                      <a:pt x="100842" y="81515"/>
                      <a:pt x="100338" y="76003"/>
                      <a:pt x="92540" y="76003"/>
                    </a:cubicBezTo>
                    <a:cubicBezTo>
                      <a:pt x="87760" y="76003"/>
                      <a:pt x="86251" y="77757"/>
                      <a:pt x="84742" y="81515"/>
                    </a:cubicBezTo>
                    <a:cubicBezTo>
                      <a:pt x="78453" y="96045"/>
                      <a:pt x="62101" y="97298"/>
                      <a:pt x="57322" y="97298"/>
                    </a:cubicBezTo>
                    <a:cubicBezTo>
                      <a:pt x="36442" y="97298"/>
                      <a:pt x="19839" y="81515"/>
                      <a:pt x="17072" y="62225"/>
                    </a:cubicBezTo>
                    <a:lnTo>
                      <a:pt x="90779" y="62225"/>
                    </a:lnTo>
                    <a:close/>
                    <a:moveTo>
                      <a:pt x="17324" y="48446"/>
                    </a:moveTo>
                    <a:cubicBezTo>
                      <a:pt x="20594" y="27152"/>
                      <a:pt x="36945" y="14626"/>
                      <a:pt x="52794" y="14626"/>
                    </a:cubicBezTo>
                    <a:cubicBezTo>
                      <a:pt x="77950" y="14626"/>
                      <a:pt x="83232" y="35920"/>
                      <a:pt x="84239" y="48446"/>
                    </a:cubicBezTo>
                    <a:lnTo>
                      <a:pt x="17324" y="48446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任意形状 19">
                <a:extLst>
                  <a:ext uri="{FF2B5EF4-FFF2-40B4-BE49-F238E27FC236}">
                    <a16:creationId xmlns:a16="http://schemas.microsoft.com/office/drawing/2014/main" id="{4746ED23-1511-1726-A4EB-118EE580A058}"/>
                  </a:ext>
                </a:extLst>
              </p:cNvPr>
              <p:cNvSpPr/>
              <p:nvPr/>
            </p:nvSpPr>
            <p:spPr>
              <a:xfrm>
                <a:off x="11007467" y="2116348"/>
                <a:ext cx="115214" cy="111732"/>
              </a:xfrm>
              <a:custGeom>
                <a:avLst/>
                <a:gdLst>
                  <a:gd name="connsiteX0" fmla="*/ 90284 w 115214"/>
                  <a:gd name="connsiteY0" fmla="*/ 39177 h 111732"/>
                  <a:gd name="connsiteX1" fmla="*/ 41984 w 115214"/>
                  <a:gd name="connsiteY1" fmla="*/ 96 h 111732"/>
                  <a:gd name="connsiteX2" fmla="*/ 7017 w 115214"/>
                  <a:gd name="connsiteY2" fmla="*/ 17382 h 111732"/>
                  <a:gd name="connsiteX3" fmla="*/ 17331 w 115214"/>
                  <a:gd name="connsiteY3" fmla="*/ 27903 h 111732"/>
                  <a:gd name="connsiteX4" fmla="*/ 27393 w 115214"/>
                  <a:gd name="connsiteY4" fmla="*/ 16881 h 111732"/>
                  <a:gd name="connsiteX5" fmla="*/ 32928 w 115214"/>
                  <a:gd name="connsiteY5" fmla="*/ 14876 h 111732"/>
                  <a:gd name="connsiteX6" fmla="*/ 42235 w 115214"/>
                  <a:gd name="connsiteY6" fmla="*/ 14626 h 111732"/>
                  <a:gd name="connsiteX7" fmla="*/ 64876 w 115214"/>
                  <a:gd name="connsiteY7" fmla="*/ 20889 h 111732"/>
                  <a:gd name="connsiteX8" fmla="*/ 73932 w 115214"/>
                  <a:gd name="connsiteY8" fmla="*/ 42183 h 111732"/>
                  <a:gd name="connsiteX9" fmla="*/ 28903 w 115214"/>
                  <a:gd name="connsiteY9" fmla="*/ 48697 h 111732"/>
                  <a:gd name="connsiteX10" fmla="*/ 225 w 115214"/>
                  <a:gd name="connsiteY10" fmla="*/ 79010 h 111732"/>
                  <a:gd name="connsiteX11" fmla="*/ 39468 w 115214"/>
                  <a:gd name="connsiteY11" fmla="*/ 111828 h 111732"/>
                  <a:gd name="connsiteX12" fmla="*/ 76196 w 115214"/>
                  <a:gd name="connsiteY12" fmla="*/ 101556 h 111732"/>
                  <a:gd name="connsiteX13" fmla="*/ 103365 w 115214"/>
                  <a:gd name="connsiteY13" fmla="*/ 110325 h 111732"/>
                  <a:gd name="connsiteX14" fmla="*/ 115439 w 115214"/>
                  <a:gd name="connsiteY14" fmla="*/ 103060 h 111732"/>
                  <a:gd name="connsiteX15" fmla="*/ 105377 w 115214"/>
                  <a:gd name="connsiteY15" fmla="*/ 95795 h 111732"/>
                  <a:gd name="connsiteX16" fmla="*/ 90284 w 115214"/>
                  <a:gd name="connsiteY16" fmla="*/ 93790 h 111732"/>
                  <a:gd name="connsiteX17" fmla="*/ 90284 w 115214"/>
                  <a:gd name="connsiteY17" fmla="*/ 39177 h 111732"/>
                  <a:gd name="connsiteX18" fmla="*/ 73932 w 115214"/>
                  <a:gd name="connsiteY18" fmla="*/ 77256 h 111732"/>
                  <a:gd name="connsiteX19" fmla="*/ 63618 w 115214"/>
                  <a:gd name="connsiteY19" fmla="*/ 93039 h 111732"/>
                  <a:gd name="connsiteX20" fmla="*/ 42235 w 115214"/>
                  <a:gd name="connsiteY20" fmla="*/ 97298 h 111732"/>
                  <a:gd name="connsiteX21" fmla="*/ 16576 w 115214"/>
                  <a:gd name="connsiteY21" fmla="*/ 79010 h 111732"/>
                  <a:gd name="connsiteX22" fmla="*/ 73932 w 115214"/>
                  <a:gd name="connsiteY22" fmla="*/ 55711 h 111732"/>
                  <a:gd name="connsiteX23" fmla="*/ 73932 w 115214"/>
                  <a:gd name="connsiteY23" fmla="*/ 77256 h 11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5214" h="111732">
                    <a:moveTo>
                      <a:pt x="90284" y="39177"/>
                    </a:moveTo>
                    <a:cubicBezTo>
                      <a:pt x="90284" y="20137"/>
                      <a:pt x="75944" y="96"/>
                      <a:pt x="41984" y="96"/>
                    </a:cubicBezTo>
                    <a:cubicBezTo>
                      <a:pt x="31418" y="96"/>
                      <a:pt x="7017" y="96"/>
                      <a:pt x="7017" y="17382"/>
                    </a:cubicBezTo>
                    <a:cubicBezTo>
                      <a:pt x="7017" y="24146"/>
                      <a:pt x="11797" y="27903"/>
                      <a:pt x="17331" y="27903"/>
                    </a:cubicBezTo>
                    <a:cubicBezTo>
                      <a:pt x="18840" y="27903"/>
                      <a:pt x="27142" y="27402"/>
                      <a:pt x="27393" y="16881"/>
                    </a:cubicBezTo>
                    <a:cubicBezTo>
                      <a:pt x="27393" y="15628"/>
                      <a:pt x="27645" y="15377"/>
                      <a:pt x="32928" y="14876"/>
                    </a:cubicBezTo>
                    <a:cubicBezTo>
                      <a:pt x="35946" y="14626"/>
                      <a:pt x="39217" y="14626"/>
                      <a:pt x="42235" y="14626"/>
                    </a:cubicBezTo>
                    <a:cubicBezTo>
                      <a:pt x="48021" y="14626"/>
                      <a:pt x="56574" y="14626"/>
                      <a:pt x="64876" y="20889"/>
                    </a:cubicBezTo>
                    <a:cubicBezTo>
                      <a:pt x="73932" y="27903"/>
                      <a:pt x="73932" y="34918"/>
                      <a:pt x="73932" y="42183"/>
                    </a:cubicBezTo>
                    <a:cubicBezTo>
                      <a:pt x="59090" y="42684"/>
                      <a:pt x="44499" y="43686"/>
                      <a:pt x="28903" y="48697"/>
                    </a:cubicBezTo>
                    <a:cubicBezTo>
                      <a:pt x="16325" y="52956"/>
                      <a:pt x="225" y="61974"/>
                      <a:pt x="225" y="79010"/>
                    </a:cubicBezTo>
                    <a:cubicBezTo>
                      <a:pt x="225" y="96797"/>
                      <a:pt x="16073" y="111828"/>
                      <a:pt x="39468" y="111828"/>
                    </a:cubicBezTo>
                    <a:cubicBezTo>
                      <a:pt x="47518" y="111828"/>
                      <a:pt x="63115" y="110575"/>
                      <a:pt x="76196" y="101556"/>
                    </a:cubicBezTo>
                    <a:cubicBezTo>
                      <a:pt x="81227" y="109824"/>
                      <a:pt x="93805" y="110325"/>
                      <a:pt x="103365" y="110325"/>
                    </a:cubicBezTo>
                    <a:cubicBezTo>
                      <a:pt x="109402" y="110325"/>
                      <a:pt x="115439" y="110325"/>
                      <a:pt x="115439" y="103060"/>
                    </a:cubicBezTo>
                    <a:cubicBezTo>
                      <a:pt x="115439" y="95795"/>
                      <a:pt x="108899" y="95795"/>
                      <a:pt x="105377" y="95795"/>
                    </a:cubicBezTo>
                    <a:cubicBezTo>
                      <a:pt x="98837" y="95795"/>
                      <a:pt x="93805" y="95293"/>
                      <a:pt x="90284" y="93790"/>
                    </a:cubicBezTo>
                    <a:lnTo>
                      <a:pt x="90284" y="39177"/>
                    </a:lnTo>
                    <a:close/>
                    <a:moveTo>
                      <a:pt x="73932" y="77256"/>
                    </a:moveTo>
                    <a:cubicBezTo>
                      <a:pt x="73932" y="83018"/>
                      <a:pt x="73932" y="88279"/>
                      <a:pt x="63618" y="93039"/>
                    </a:cubicBezTo>
                    <a:cubicBezTo>
                      <a:pt x="54813" y="97298"/>
                      <a:pt x="42990" y="97298"/>
                      <a:pt x="42235" y="97298"/>
                    </a:cubicBezTo>
                    <a:cubicBezTo>
                      <a:pt x="27393" y="97298"/>
                      <a:pt x="16576" y="89281"/>
                      <a:pt x="16576" y="79010"/>
                    </a:cubicBezTo>
                    <a:cubicBezTo>
                      <a:pt x="16576" y="64229"/>
                      <a:pt x="43493" y="55711"/>
                      <a:pt x="73932" y="55711"/>
                    </a:cubicBezTo>
                    <a:lnTo>
                      <a:pt x="73932" y="77256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任意形状 20">
                <a:extLst>
                  <a:ext uri="{FF2B5EF4-FFF2-40B4-BE49-F238E27FC236}">
                    <a16:creationId xmlns:a16="http://schemas.microsoft.com/office/drawing/2014/main" id="{22BB45D9-1C34-BA3D-FCB7-A97675A92675}"/>
                  </a:ext>
                </a:extLst>
              </p:cNvPr>
              <p:cNvSpPr/>
              <p:nvPr/>
            </p:nvSpPr>
            <p:spPr>
              <a:xfrm>
                <a:off x="11128621" y="2087788"/>
                <a:ext cx="104397" cy="140291"/>
              </a:xfrm>
              <a:custGeom>
                <a:avLst/>
                <a:gdLst>
                  <a:gd name="connsiteX0" fmla="*/ 48280 w 104397"/>
                  <a:gd name="connsiteY0" fmla="*/ 45440 h 140291"/>
                  <a:gd name="connsiteX1" fmla="*/ 89033 w 104397"/>
                  <a:gd name="connsiteY1" fmla="*/ 45440 h 140291"/>
                  <a:gd name="connsiteX2" fmla="*/ 99095 w 104397"/>
                  <a:gd name="connsiteY2" fmla="*/ 38175 h 140291"/>
                  <a:gd name="connsiteX3" fmla="*/ 89033 w 104397"/>
                  <a:gd name="connsiteY3" fmla="*/ 30910 h 140291"/>
                  <a:gd name="connsiteX4" fmla="*/ 48280 w 104397"/>
                  <a:gd name="connsiteY4" fmla="*/ 30910 h 140291"/>
                  <a:gd name="connsiteX5" fmla="*/ 48280 w 104397"/>
                  <a:gd name="connsiteY5" fmla="*/ 10367 h 140291"/>
                  <a:gd name="connsiteX6" fmla="*/ 40230 w 104397"/>
                  <a:gd name="connsiteY6" fmla="*/ 96 h 140291"/>
                  <a:gd name="connsiteX7" fmla="*/ 31929 w 104397"/>
                  <a:gd name="connsiteY7" fmla="*/ 10367 h 140291"/>
                  <a:gd name="connsiteX8" fmla="*/ 31929 w 104397"/>
                  <a:gd name="connsiteY8" fmla="*/ 30910 h 140291"/>
                  <a:gd name="connsiteX9" fmla="*/ 10546 w 104397"/>
                  <a:gd name="connsiteY9" fmla="*/ 30910 h 140291"/>
                  <a:gd name="connsiteX10" fmla="*/ 232 w 104397"/>
                  <a:gd name="connsiteY10" fmla="*/ 38175 h 140291"/>
                  <a:gd name="connsiteX11" fmla="*/ 10295 w 104397"/>
                  <a:gd name="connsiteY11" fmla="*/ 45440 h 140291"/>
                  <a:gd name="connsiteX12" fmla="*/ 31929 w 104397"/>
                  <a:gd name="connsiteY12" fmla="*/ 45440 h 140291"/>
                  <a:gd name="connsiteX13" fmla="*/ 31929 w 104397"/>
                  <a:gd name="connsiteY13" fmla="*/ 108571 h 140291"/>
                  <a:gd name="connsiteX14" fmla="*/ 66141 w 104397"/>
                  <a:gd name="connsiteY14" fmla="*/ 140387 h 140291"/>
                  <a:gd name="connsiteX15" fmla="*/ 104630 w 104397"/>
                  <a:gd name="connsiteY15" fmla="*/ 108070 h 140291"/>
                  <a:gd name="connsiteX16" fmla="*/ 96328 w 104397"/>
                  <a:gd name="connsiteY16" fmla="*/ 97548 h 140291"/>
                  <a:gd name="connsiteX17" fmla="*/ 88278 w 104397"/>
                  <a:gd name="connsiteY17" fmla="*/ 108320 h 140291"/>
                  <a:gd name="connsiteX18" fmla="*/ 67902 w 104397"/>
                  <a:gd name="connsiteY18" fmla="*/ 125857 h 140291"/>
                  <a:gd name="connsiteX19" fmla="*/ 48280 w 104397"/>
                  <a:gd name="connsiteY19" fmla="*/ 107318 h 140291"/>
                  <a:gd name="connsiteX20" fmla="*/ 48280 w 104397"/>
                  <a:gd name="connsiteY20" fmla="*/ 45440 h 140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4397" h="140291">
                    <a:moveTo>
                      <a:pt x="48280" y="45440"/>
                    </a:moveTo>
                    <a:lnTo>
                      <a:pt x="89033" y="45440"/>
                    </a:lnTo>
                    <a:cubicBezTo>
                      <a:pt x="92555" y="45440"/>
                      <a:pt x="99095" y="45440"/>
                      <a:pt x="99095" y="38175"/>
                    </a:cubicBezTo>
                    <a:cubicBezTo>
                      <a:pt x="99095" y="30910"/>
                      <a:pt x="92555" y="30910"/>
                      <a:pt x="89033" y="30910"/>
                    </a:cubicBezTo>
                    <a:lnTo>
                      <a:pt x="48280" y="30910"/>
                    </a:lnTo>
                    <a:lnTo>
                      <a:pt x="48280" y="10367"/>
                    </a:lnTo>
                    <a:cubicBezTo>
                      <a:pt x="48280" y="5858"/>
                      <a:pt x="48280" y="96"/>
                      <a:pt x="40230" y="96"/>
                    </a:cubicBezTo>
                    <a:cubicBezTo>
                      <a:pt x="31929" y="96"/>
                      <a:pt x="31929" y="5858"/>
                      <a:pt x="31929" y="10367"/>
                    </a:cubicBezTo>
                    <a:lnTo>
                      <a:pt x="31929" y="30910"/>
                    </a:lnTo>
                    <a:lnTo>
                      <a:pt x="10546" y="30910"/>
                    </a:lnTo>
                    <a:cubicBezTo>
                      <a:pt x="7024" y="30910"/>
                      <a:pt x="232" y="30910"/>
                      <a:pt x="232" y="38175"/>
                    </a:cubicBezTo>
                    <a:cubicBezTo>
                      <a:pt x="232" y="45440"/>
                      <a:pt x="6773" y="45440"/>
                      <a:pt x="10295" y="45440"/>
                    </a:cubicBezTo>
                    <a:lnTo>
                      <a:pt x="31929" y="45440"/>
                    </a:lnTo>
                    <a:lnTo>
                      <a:pt x="31929" y="108571"/>
                    </a:lnTo>
                    <a:cubicBezTo>
                      <a:pt x="31929" y="131869"/>
                      <a:pt x="48029" y="140387"/>
                      <a:pt x="66141" y="140387"/>
                    </a:cubicBezTo>
                    <a:cubicBezTo>
                      <a:pt x="79725" y="140387"/>
                      <a:pt x="104630" y="133623"/>
                      <a:pt x="104630" y="108070"/>
                    </a:cubicBezTo>
                    <a:cubicBezTo>
                      <a:pt x="104630" y="103059"/>
                      <a:pt x="104630" y="97548"/>
                      <a:pt x="96328" y="97548"/>
                    </a:cubicBezTo>
                    <a:cubicBezTo>
                      <a:pt x="88278" y="97548"/>
                      <a:pt x="88278" y="103059"/>
                      <a:pt x="88278" y="108320"/>
                    </a:cubicBezTo>
                    <a:cubicBezTo>
                      <a:pt x="88027" y="123352"/>
                      <a:pt x="73688" y="125857"/>
                      <a:pt x="67902" y="125857"/>
                    </a:cubicBezTo>
                    <a:cubicBezTo>
                      <a:pt x="48280" y="125857"/>
                      <a:pt x="48280" y="113331"/>
                      <a:pt x="48280" y="107318"/>
                    </a:cubicBezTo>
                    <a:lnTo>
                      <a:pt x="48280" y="45440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任意形状 21">
                <a:extLst>
                  <a:ext uri="{FF2B5EF4-FFF2-40B4-BE49-F238E27FC236}">
                    <a16:creationId xmlns:a16="http://schemas.microsoft.com/office/drawing/2014/main" id="{41EEED25-5FBC-7167-676F-62E7F5075B20}"/>
                  </a:ext>
                </a:extLst>
              </p:cNvPr>
              <p:cNvSpPr/>
              <p:nvPr/>
            </p:nvSpPr>
            <p:spPr>
              <a:xfrm>
                <a:off x="11265389" y="2116348"/>
                <a:ext cx="100624" cy="111732"/>
              </a:xfrm>
              <a:custGeom>
                <a:avLst/>
                <a:gdLst>
                  <a:gd name="connsiteX0" fmla="*/ 90801 w 100624"/>
                  <a:gd name="connsiteY0" fmla="*/ 62225 h 111732"/>
                  <a:gd name="connsiteX1" fmla="*/ 100864 w 100624"/>
                  <a:gd name="connsiteY1" fmla="*/ 52956 h 111732"/>
                  <a:gd name="connsiteX2" fmla="*/ 52816 w 100624"/>
                  <a:gd name="connsiteY2" fmla="*/ 96 h 111732"/>
                  <a:gd name="connsiteX3" fmla="*/ 239 w 100624"/>
                  <a:gd name="connsiteY3" fmla="*/ 55711 h 111732"/>
                  <a:gd name="connsiteX4" fmla="*/ 56589 w 100624"/>
                  <a:gd name="connsiteY4" fmla="*/ 111828 h 111732"/>
                  <a:gd name="connsiteX5" fmla="*/ 100864 w 100624"/>
                  <a:gd name="connsiteY5" fmla="*/ 83018 h 111732"/>
                  <a:gd name="connsiteX6" fmla="*/ 92562 w 100624"/>
                  <a:gd name="connsiteY6" fmla="*/ 76003 h 111732"/>
                  <a:gd name="connsiteX7" fmla="*/ 84764 w 100624"/>
                  <a:gd name="connsiteY7" fmla="*/ 81515 h 111732"/>
                  <a:gd name="connsiteX8" fmla="*/ 57344 w 100624"/>
                  <a:gd name="connsiteY8" fmla="*/ 97298 h 111732"/>
                  <a:gd name="connsiteX9" fmla="*/ 17094 w 100624"/>
                  <a:gd name="connsiteY9" fmla="*/ 62225 h 111732"/>
                  <a:gd name="connsiteX10" fmla="*/ 90801 w 100624"/>
                  <a:gd name="connsiteY10" fmla="*/ 62225 h 111732"/>
                  <a:gd name="connsiteX11" fmla="*/ 17346 w 100624"/>
                  <a:gd name="connsiteY11" fmla="*/ 48446 h 111732"/>
                  <a:gd name="connsiteX12" fmla="*/ 52816 w 100624"/>
                  <a:gd name="connsiteY12" fmla="*/ 14626 h 111732"/>
                  <a:gd name="connsiteX13" fmla="*/ 84261 w 100624"/>
                  <a:gd name="connsiteY13" fmla="*/ 48446 h 111732"/>
                  <a:gd name="connsiteX14" fmla="*/ 17346 w 100624"/>
                  <a:gd name="connsiteY14" fmla="*/ 48446 h 11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624" h="111732">
                    <a:moveTo>
                      <a:pt x="90801" y="62225"/>
                    </a:moveTo>
                    <a:cubicBezTo>
                      <a:pt x="96084" y="62225"/>
                      <a:pt x="100864" y="62225"/>
                      <a:pt x="100864" y="52956"/>
                    </a:cubicBezTo>
                    <a:cubicBezTo>
                      <a:pt x="100864" y="23645"/>
                      <a:pt x="84261" y="96"/>
                      <a:pt x="52816" y="96"/>
                    </a:cubicBezTo>
                    <a:cubicBezTo>
                      <a:pt x="23635" y="96"/>
                      <a:pt x="239" y="25148"/>
                      <a:pt x="239" y="55711"/>
                    </a:cubicBezTo>
                    <a:cubicBezTo>
                      <a:pt x="239" y="87277"/>
                      <a:pt x="25647" y="111828"/>
                      <a:pt x="56589" y="111828"/>
                    </a:cubicBezTo>
                    <a:cubicBezTo>
                      <a:pt x="89040" y="111828"/>
                      <a:pt x="100864" y="89532"/>
                      <a:pt x="100864" y="83018"/>
                    </a:cubicBezTo>
                    <a:cubicBezTo>
                      <a:pt x="100864" y="81515"/>
                      <a:pt x="100361" y="76003"/>
                      <a:pt x="92562" y="76003"/>
                    </a:cubicBezTo>
                    <a:cubicBezTo>
                      <a:pt x="87782" y="76003"/>
                      <a:pt x="86273" y="77757"/>
                      <a:pt x="84764" y="81515"/>
                    </a:cubicBezTo>
                    <a:cubicBezTo>
                      <a:pt x="78475" y="96045"/>
                      <a:pt x="62123" y="97298"/>
                      <a:pt x="57344" y="97298"/>
                    </a:cubicBezTo>
                    <a:cubicBezTo>
                      <a:pt x="36464" y="97298"/>
                      <a:pt x="19861" y="81515"/>
                      <a:pt x="17094" y="62225"/>
                    </a:cubicBezTo>
                    <a:lnTo>
                      <a:pt x="90801" y="62225"/>
                    </a:lnTo>
                    <a:close/>
                    <a:moveTo>
                      <a:pt x="17346" y="48446"/>
                    </a:moveTo>
                    <a:cubicBezTo>
                      <a:pt x="20616" y="27152"/>
                      <a:pt x="36967" y="14626"/>
                      <a:pt x="52816" y="14626"/>
                    </a:cubicBezTo>
                    <a:cubicBezTo>
                      <a:pt x="77972" y="14626"/>
                      <a:pt x="83254" y="35920"/>
                      <a:pt x="84261" y="48446"/>
                    </a:cubicBezTo>
                    <a:lnTo>
                      <a:pt x="17346" y="48446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任意形状 22">
                <a:extLst>
                  <a:ext uri="{FF2B5EF4-FFF2-40B4-BE49-F238E27FC236}">
                    <a16:creationId xmlns:a16="http://schemas.microsoft.com/office/drawing/2014/main" id="{0F680830-8C7C-2E44-E01D-5E81840A5FBE}"/>
                  </a:ext>
                </a:extLst>
              </p:cNvPr>
              <p:cNvSpPr/>
              <p:nvPr/>
            </p:nvSpPr>
            <p:spPr>
              <a:xfrm>
                <a:off x="11387567" y="2073509"/>
                <a:ext cx="114711" cy="153068"/>
              </a:xfrm>
              <a:custGeom>
                <a:avLst/>
                <a:gdLst>
                  <a:gd name="connsiteX0" fmla="*/ 39993 w 114711"/>
                  <a:gd name="connsiteY0" fmla="*/ 8613 h 153068"/>
                  <a:gd name="connsiteX1" fmla="*/ 26661 w 114711"/>
                  <a:gd name="connsiteY1" fmla="*/ 96 h 153068"/>
                  <a:gd name="connsiteX2" fmla="*/ 10309 w 114711"/>
                  <a:gd name="connsiteY2" fmla="*/ 96 h 153068"/>
                  <a:gd name="connsiteX3" fmla="*/ 247 w 114711"/>
                  <a:gd name="connsiteY3" fmla="*/ 7361 h 153068"/>
                  <a:gd name="connsiteX4" fmla="*/ 10309 w 114711"/>
                  <a:gd name="connsiteY4" fmla="*/ 14626 h 153068"/>
                  <a:gd name="connsiteX5" fmla="*/ 15844 w 114711"/>
                  <a:gd name="connsiteY5" fmla="*/ 14626 h 153068"/>
                  <a:gd name="connsiteX6" fmla="*/ 15844 w 114711"/>
                  <a:gd name="connsiteY6" fmla="*/ 138634 h 153068"/>
                  <a:gd name="connsiteX7" fmla="*/ 10309 w 114711"/>
                  <a:gd name="connsiteY7" fmla="*/ 138634 h 153068"/>
                  <a:gd name="connsiteX8" fmla="*/ 247 w 114711"/>
                  <a:gd name="connsiteY8" fmla="*/ 145899 h 153068"/>
                  <a:gd name="connsiteX9" fmla="*/ 10309 w 114711"/>
                  <a:gd name="connsiteY9" fmla="*/ 153164 h 153068"/>
                  <a:gd name="connsiteX10" fmla="*/ 35465 w 114711"/>
                  <a:gd name="connsiteY10" fmla="*/ 153164 h 153068"/>
                  <a:gd name="connsiteX11" fmla="*/ 45779 w 114711"/>
                  <a:gd name="connsiteY11" fmla="*/ 145899 h 153068"/>
                  <a:gd name="connsiteX12" fmla="*/ 35465 w 114711"/>
                  <a:gd name="connsiteY12" fmla="*/ 138634 h 153068"/>
                  <a:gd name="connsiteX13" fmla="*/ 29931 w 114711"/>
                  <a:gd name="connsiteY13" fmla="*/ 138634 h 153068"/>
                  <a:gd name="connsiteX14" fmla="*/ 29931 w 114711"/>
                  <a:gd name="connsiteY14" fmla="*/ 17382 h 153068"/>
                  <a:gd name="connsiteX15" fmla="*/ 30183 w 114711"/>
                  <a:gd name="connsiteY15" fmla="*/ 17382 h 153068"/>
                  <a:gd name="connsiteX16" fmla="*/ 37729 w 114711"/>
                  <a:gd name="connsiteY16" fmla="*/ 39427 h 153068"/>
                  <a:gd name="connsiteX17" fmla="*/ 75212 w 114711"/>
                  <a:gd name="connsiteY17" fmla="*/ 144646 h 153068"/>
                  <a:gd name="connsiteX18" fmla="*/ 88796 w 114711"/>
                  <a:gd name="connsiteY18" fmla="*/ 153164 h 153068"/>
                  <a:gd name="connsiteX19" fmla="*/ 99362 w 114711"/>
                  <a:gd name="connsiteY19" fmla="*/ 142892 h 153068"/>
                  <a:gd name="connsiteX20" fmla="*/ 99362 w 114711"/>
                  <a:gd name="connsiteY20" fmla="*/ 14626 h 153068"/>
                  <a:gd name="connsiteX21" fmla="*/ 104896 w 114711"/>
                  <a:gd name="connsiteY21" fmla="*/ 14626 h 153068"/>
                  <a:gd name="connsiteX22" fmla="*/ 114958 w 114711"/>
                  <a:gd name="connsiteY22" fmla="*/ 7361 h 153068"/>
                  <a:gd name="connsiteX23" fmla="*/ 104896 w 114711"/>
                  <a:gd name="connsiteY23" fmla="*/ 96 h 153068"/>
                  <a:gd name="connsiteX24" fmla="*/ 79740 w 114711"/>
                  <a:gd name="connsiteY24" fmla="*/ 96 h 153068"/>
                  <a:gd name="connsiteX25" fmla="*/ 69426 w 114711"/>
                  <a:gd name="connsiteY25" fmla="*/ 7361 h 153068"/>
                  <a:gd name="connsiteX26" fmla="*/ 79740 w 114711"/>
                  <a:gd name="connsiteY26" fmla="*/ 14626 h 153068"/>
                  <a:gd name="connsiteX27" fmla="*/ 85274 w 114711"/>
                  <a:gd name="connsiteY27" fmla="*/ 14626 h 153068"/>
                  <a:gd name="connsiteX28" fmla="*/ 85274 w 114711"/>
                  <a:gd name="connsiteY28" fmla="*/ 135878 h 153068"/>
                  <a:gd name="connsiteX29" fmla="*/ 85023 w 114711"/>
                  <a:gd name="connsiteY29" fmla="*/ 135878 h 153068"/>
                  <a:gd name="connsiteX30" fmla="*/ 77476 w 114711"/>
                  <a:gd name="connsiteY30" fmla="*/ 113832 h 153068"/>
                  <a:gd name="connsiteX31" fmla="*/ 39993 w 114711"/>
                  <a:gd name="connsiteY31" fmla="*/ 8613 h 15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711" h="153068">
                    <a:moveTo>
                      <a:pt x="39993" y="8613"/>
                    </a:moveTo>
                    <a:cubicBezTo>
                      <a:pt x="36975" y="96"/>
                      <a:pt x="31943" y="96"/>
                      <a:pt x="26661" y="96"/>
                    </a:cubicBezTo>
                    <a:lnTo>
                      <a:pt x="10309" y="96"/>
                    </a:lnTo>
                    <a:cubicBezTo>
                      <a:pt x="6536" y="96"/>
                      <a:pt x="247" y="96"/>
                      <a:pt x="247" y="7361"/>
                    </a:cubicBezTo>
                    <a:cubicBezTo>
                      <a:pt x="247" y="14626"/>
                      <a:pt x="6787" y="14626"/>
                      <a:pt x="10309" y="14626"/>
                    </a:cubicBezTo>
                    <a:lnTo>
                      <a:pt x="15844" y="14626"/>
                    </a:lnTo>
                    <a:lnTo>
                      <a:pt x="15844" y="138634"/>
                    </a:lnTo>
                    <a:lnTo>
                      <a:pt x="10309" y="138634"/>
                    </a:lnTo>
                    <a:cubicBezTo>
                      <a:pt x="6787" y="138634"/>
                      <a:pt x="247" y="138634"/>
                      <a:pt x="247" y="145899"/>
                    </a:cubicBezTo>
                    <a:cubicBezTo>
                      <a:pt x="247" y="153164"/>
                      <a:pt x="6536" y="153164"/>
                      <a:pt x="10309" y="153164"/>
                    </a:cubicBezTo>
                    <a:lnTo>
                      <a:pt x="35465" y="153164"/>
                    </a:lnTo>
                    <a:cubicBezTo>
                      <a:pt x="38987" y="153164"/>
                      <a:pt x="45779" y="153164"/>
                      <a:pt x="45779" y="145899"/>
                    </a:cubicBezTo>
                    <a:cubicBezTo>
                      <a:pt x="45779" y="138634"/>
                      <a:pt x="38987" y="138634"/>
                      <a:pt x="35465" y="138634"/>
                    </a:cubicBezTo>
                    <a:lnTo>
                      <a:pt x="29931" y="138634"/>
                    </a:lnTo>
                    <a:lnTo>
                      <a:pt x="29931" y="17382"/>
                    </a:lnTo>
                    <a:lnTo>
                      <a:pt x="30183" y="17382"/>
                    </a:lnTo>
                    <a:cubicBezTo>
                      <a:pt x="30937" y="20137"/>
                      <a:pt x="33201" y="26651"/>
                      <a:pt x="37729" y="39427"/>
                    </a:cubicBezTo>
                    <a:lnTo>
                      <a:pt x="75212" y="144646"/>
                    </a:lnTo>
                    <a:cubicBezTo>
                      <a:pt x="78231" y="153164"/>
                      <a:pt x="83262" y="153164"/>
                      <a:pt x="88796" y="153164"/>
                    </a:cubicBezTo>
                    <a:cubicBezTo>
                      <a:pt x="96343" y="153164"/>
                      <a:pt x="99362" y="152412"/>
                      <a:pt x="99362" y="142892"/>
                    </a:cubicBezTo>
                    <a:lnTo>
                      <a:pt x="99362" y="14626"/>
                    </a:lnTo>
                    <a:lnTo>
                      <a:pt x="104896" y="14626"/>
                    </a:lnTo>
                    <a:cubicBezTo>
                      <a:pt x="108418" y="14626"/>
                      <a:pt x="114958" y="14626"/>
                      <a:pt x="114958" y="7361"/>
                    </a:cubicBezTo>
                    <a:cubicBezTo>
                      <a:pt x="114958" y="96"/>
                      <a:pt x="108669" y="96"/>
                      <a:pt x="104896" y="96"/>
                    </a:cubicBezTo>
                    <a:lnTo>
                      <a:pt x="79740" y="96"/>
                    </a:lnTo>
                    <a:cubicBezTo>
                      <a:pt x="76218" y="96"/>
                      <a:pt x="69426" y="96"/>
                      <a:pt x="69426" y="7361"/>
                    </a:cubicBezTo>
                    <a:cubicBezTo>
                      <a:pt x="69426" y="14626"/>
                      <a:pt x="76218" y="14626"/>
                      <a:pt x="79740" y="14626"/>
                    </a:cubicBezTo>
                    <a:lnTo>
                      <a:pt x="85274" y="14626"/>
                    </a:lnTo>
                    <a:lnTo>
                      <a:pt x="85274" y="135878"/>
                    </a:lnTo>
                    <a:lnTo>
                      <a:pt x="85023" y="135878"/>
                    </a:lnTo>
                    <a:cubicBezTo>
                      <a:pt x="84268" y="133122"/>
                      <a:pt x="82004" y="126608"/>
                      <a:pt x="77476" y="113832"/>
                    </a:cubicBezTo>
                    <a:lnTo>
                      <a:pt x="39993" y="8613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任意形状 23">
                <a:extLst>
                  <a:ext uri="{FF2B5EF4-FFF2-40B4-BE49-F238E27FC236}">
                    <a16:creationId xmlns:a16="http://schemas.microsoft.com/office/drawing/2014/main" id="{9DA5CC19-2B23-3AF8-FB52-6749A558074E}"/>
                  </a:ext>
                </a:extLst>
              </p:cNvPr>
              <p:cNvSpPr/>
              <p:nvPr/>
            </p:nvSpPr>
            <p:spPr>
              <a:xfrm>
                <a:off x="11523832" y="2116348"/>
                <a:ext cx="100121" cy="111732"/>
              </a:xfrm>
              <a:custGeom>
                <a:avLst/>
                <a:gdLst>
                  <a:gd name="connsiteX0" fmla="*/ 100375 w 100121"/>
                  <a:gd name="connsiteY0" fmla="*/ 56212 h 111732"/>
                  <a:gd name="connsiteX1" fmla="*/ 50315 w 100121"/>
                  <a:gd name="connsiteY1" fmla="*/ 96 h 111732"/>
                  <a:gd name="connsiteX2" fmla="*/ 254 w 100121"/>
                  <a:gd name="connsiteY2" fmla="*/ 56212 h 111732"/>
                  <a:gd name="connsiteX3" fmla="*/ 50315 w 100121"/>
                  <a:gd name="connsiteY3" fmla="*/ 111828 h 111732"/>
                  <a:gd name="connsiteX4" fmla="*/ 100375 w 100121"/>
                  <a:gd name="connsiteY4" fmla="*/ 56212 h 111732"/>
                  <a:gd name="connsiteX5" fmla="*/ 50315 w 100121"/>
                  <a:gd name="connsiteY5" fmla="*/ 97298 h 111732"/>
                  <a:gd name="connsiteX6" fmla="*/ 16606 w 100121"/>
                  <a:gd name="connsiteY6" fmla="*/ 54459 h 111732"/>
                  <a:gd name="connsiteX7" fmla="*/ 50315 w 100121"/>
                  <a:gd name="connsiteY7" fmla="*/ 14626 h 111732"/>
                  <a:gd name="connsiteX8" fmla="*/ 84024 w 100121"/>
                  <a:gd name="connsiteY8" fmla="*/ 54459 h 111732"/>
                  <a:gd name="connsiteX9" fmla="*/ 50315 w 100121"/>
                  <a:gd name="connsiteY9" fmla="*/ 97298 h 11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121" h="111732">
                    <a:moveTo>
                      <a:pt x="100375" y="56212"/>
                    </a:moveTo>
                    <a:cubicBezTo>
                      <a:pt x="100375" y="24897"/>
                      <a:pt x="77483" y="96"/>
                      <a:pt x="50315" y="96"/>
                    </a:cubicBezTo>
                    <a:cubicBezTo>
                      <a:pt x="23146" y="96"/>
                      <a:pt x="254" y="24897"/>
                      <a:pt x="254" y="56212"/>
                    </a:cubicBezTo>
                    <a:cubicBezTo>
                      <a:pt x="254" y="87778"/>
                      <a:pt x="23398" y="111828"/>
                      <a:pt x="50315" y="111828"/>
                    </a:cubicBezTo>
                    <a:cubicBezTo>
                      <a:pt x="77232" y="111828"/>
                      <a:pt x="100375" y="87778"/>
                      <a:pt x="100375" y="56212"/>
                    </a:cubicBezTo>
                    <a:close/>
                    <a:moveTo>
                      <a:pt x="50315" y="97298"/>
                    </a:moveTo>
                    <a:cubicBezTo>
                      <a:pt x="32202" y="97298"/>
                      <a:pt x="16606" y="78258"/>
                      <a:pt x="16606" y="54459"/>
                    </a:cubicBezTo>
                    <a:cubicBezTo>
                      <a:pt x="16606" y="31160"/>
                      <a:pt x="32706" y="14626"/>
                      <a:pt x="50315" y="14626"/>
                    </a:cubicBezTo>
                    <a:cubicBezTo>
                      <a:pt x="67924" y="14626"/>
                      <a:pt x="84024" y="31160"/>
                      <a:pt x="84024" y="54459"/>
                    </a:cubicBezTo>
                    <a:cubicBezTo>
                      <a:pt x="84024" y="78509"/>
                      <a:pt x="68427" y="97298"/>
                      <a:pt x="50315" y="97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任意形状 24">
                <a:extLst>
                  <a:ext uri="{FF2B5EF4-FFF2-40B4-BE49-F238E27FC236}">
                    <a16:creationId xmlns:a16="http://schemas.microsoft.com/office/drawing/2014/main" id="{B0B7F472-8983-E8B1-EEF9-FCDA940008C4}"/>
                  </a:ext>
                </a:extLst>
              </p:cNvPr>
              <p:cNvSpPr/>
              <p:nvPr/>
            </p:nvSpPr>
            <p:spPr>
              <a:xfrm>
                <a:off x="11646999" y="2117099"/>
                <a:ext cx="111441" cy="109477"/>
              </a:xfrm>
              <a:custGeom>
                <a:avLst/>
                <a:gdLst>
                  <a:gd name="connsiteX0" fmla="*/ 45794 w 111441"/>
                  <a:gd name="connsiteY0" fmla="*/ 62225 h 109477"/>
                  <a:gd name="connsiteX1" fmla="*/ 88308 w 111441"/>
                  <a:gd name="connsiteY1" fmla="*/ 14626 h 109477"/>
                  <a:gd name="connsiteX2" fmla="*/ 92333 w 111441"/>
                  <a:gd name="connsiteY2" fmla="*/ 14876 h 109477"/>
                  <a:gd name="connsiteX3" fmla="*/ 101892 w 111441"/>
                  <a:gd name="connsiteY3" fmla="*/ 24647 h 109477"/>
                  <a:gd name="connsiteX4" fmla="*/ 111703 w 111441"/>
                  <a:gd name="connsiteY4" fmla="*/ 14876 h 109477"/>
                  <a:gd name="connsiteX5" fmla="*/ 88559 w 111441"/>
                  <a:gd name="connsiteY5" fmla="*/ 96 h 109477"/>
                  <a:gd name="connsiteX6" fmla="*/ 45794 w 111441"/>
                  <a:gd name="connsiteY6" fmla="*/ 21641 h 109477"/>
                  <a:gd name="connsiteX7" fmla="*/ 45794 w 111441"/>
                  <a:gd name="connsiteY7" fmla="*/ 11870 h 109477"/>
                  <a:gd name="connsiteX8" fmla="*/ 35732 w 111441"/>
                  <a:gd name="connsiteY8" fmla="*/ 1599 h 109477"/>
                  <a:gd name="connsiteX9" fmla="*/ 10324 w 111441"/>
                  <a:gd name="connsiteY9" fmla="*/ 1599 h 109477"/>
                  <a:gd name="connsiteX10" fmla="*/ 262 w 111441"/>
                  <a:gd name="connsiteY10" fmla="*/ 8864 h 109477"/>
                  <a:gd name="connsiteX11" fmla="*/ 10324 w 111441"/>
                  <a:gd name="connsiteY11" fmla="*/ 16129 h 109477"/>
                  <a:gd name="connsiteX12" fmla="*/ 29443 w 111441"/>
                  <a:gd name="connsiteY12" fmla="*/ 16129 h 109477"/>
                  <a:gd name="connsiteX13" fmla="*/ 29443 w 111441"/>
                  <a:gd name="connsiteY13" fmla="*/ 95043 h 109477"/>
                  <a:gd name="connsiteX14" fmla="*/ 10324 w 111441"/>
                  <a:gd name="connsiteY14" fmla="*/ 95043 h 109477"/>
                  <a:gd name="connsiteX15" fmla="*/ 262 w 111441"/>
                  <a:gd name="connsiteY15" fmla="*/ 102308 h 109477"/>
                  <a:gd name="connsiteX16" fmla="*/ 10324 w 111441"/>
                  <a:gd name="connsiteY16" fmla="*/ 109573 h 109477"/>
                  <a:gd name="connsiteX17" fmla="*/ 72208 w 111441"/>
                  <a:gd name="connsiteY17" fmla="*/ 109573 h 109477"/>
                  <a:gd name="connsiteX18" fmla="*/ 82270 w 111441"/>
                  <a:gd name="connsiteY18" fmla="*/ 102308 h 109477"/>
                  <a:gd name="connsiteX19" fmla="*/ 72208 w 111441"/>
                  <a:gd name="connsiteY19" fmla="*/ 95043 h 109477"/>
                  <a:gd name="connsiteX20" fmla="*/ 45794 w 111441"/>
                  <a:gd name="connsiteY20" fmla="*/ 95043 h 109477"/>
                  <a:gd name="connsiteX21" fmla="*/ 45794 w 111441"/>
                  <a:gd name="connsiteY21" fmla="*/ 62225 h 10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441" h="109477">
                    <a:moveTo>
                      <a:pt x="45794" y="62225"/>
                    </a:moveTo>
                    <a:cubicBezTo>
                      <a:pt x="45794" y="32413"/>
                      <a:pt x="66925" y="14626"/>
                      <a:pt x="88308" y="14626"/>
                    </a:cubicBezTo>
                    <a:cubicBezTo>
                      <a:pt x="89566" y="14626"/>
                      <a:pt x="91075" y="14626"/>
                      <a:pt x="92333" y="14876"/>
                    </a:cubicBezTo>
                    <a:cubicBezTo>
                      <a:pt x="93087" y="23895"/>
                      <a:pt x="100131" y="24647"/>
                      <a:pt x="101892" y="24647"/>
                    </a:cubicBezTo>
                    <a:cubicBezTo>
                      <a:pt x="107678" y="24647"/>
                      <a:pt x="111703" y="20388"/>
                      <a:pt x="111703" y="14876"/>
                    </a:cubicBezTo>
                    <a:cubicBezTo>
                      <a:pt x="111703" y="4104"/>
                      <a:pt x="101137" y="96"/>
                      <a:pt x="88559" y="96"/>
                    </a:cubicBezTo>
                    <a:cubicBezTo>
                      <a:pt x="71705" y="96"/>
                      <a:pt x="57366" y="7611"/>
                      <a:pt x="45794" y="21641"/>
                    </a:cubicBezTo>
                    <a:lnTo>
                      <a:pt x="45794" y="11870"/>
                    </a:lnTo>
                    <a:cubicBezTo>
                      <a:pt x="45794" y="4104"/>
                      <a:pt x="44285" y="1599"/>
                      <a:pt x="35732" y="1599"/>
                    </a:cubicBezTo>
                    <a:lnTo>
                      <a:pt x="10324" y="1599"/>
                    </a:lnTo>
                    <a:cubicBezTo>
                      <a:pt x="6802" y="1599"/>
                      <a:pt x="262" y="1599"/>
                      <a:pt x="262" y="8864"/>
                    </a:cubicBezTo>
                    <a:cubicBezTo>
                      <a:pt x="262" y="16129"/>
                      <a:pt x="6802" y="16129"/>
                      <a:pt x="10324" y="16129"/>
                    </a:cubicBezTo>
                    <a:lnTo>
                      <a:pt x="29443" y="16129"/>
                    </a:lnTo>
                    <a:lnTo>
                      <a:pt x="29443" y="95043"/>
                    </a:lnTo>
                    <a:lnTo>
                      <a:pt x="10324" y="95043"/>
                    </a:lnTo>
                    <a:cubicBezTo>
                      <a:pt x="6802" y="95043"/>
                      <a:pt x="262" y="95043"/>
                      <a:pt x="262" y="102308"/>
                    </a:cubicBezTo>
                    <a:cubicBezTo>
                      <a:pt x="262" y="109573"/>
                      <a:pt x="6802" y="109573"/>
                      <a:pt x="10324" y="109573"/>
                    </a:cubicBezTo>
                    <a:lnTo>
                      <a:pt x="72208" y="109573"/>
                    </a:lnTo>
                    <a:cubicBezTo>
                      <a:pt x="75730" y="109573"/>
                      <a:pt x="82270" y="109573"/>
                      <a:pt x="82270" y="102308"/>
                    </a:cubicBezTo>
                    <a:cubicBezTo>
                      <a:pt x="82270" y="95043"/>
                      <a:pt x="75730" y="95043"/>
                      <a:pt x="72208" y="95043"/>
                    </a:cubicBezTo>
                    <a:lnTo>
                      <a:pt x="45794" y="95043"/>
                    </a:lnTo>
                    <a:lnTo>
                      <a:pt x="45794" y="62225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任意形状 25">
                <a:extLst>
                  <a:ext uri="{FF2B5EF4-FFF2-40B4-BE49-F238E27FC236}">
                    <a16:creationId xmlns:a16="http://schemas.microsoft.com/office/drawing/2014/main" id="{2907222B-B2C8-9D43-76C1-00AC76CEC52C}"/>
                  </a:ext>
                </a:extLst>
              </p:cNvPr>
              <p:cNvSpPr/>
              <p:nvPr/>
            </p:nvSpPr>
            <p:spPr>
              <a:xfrm>
                <a:off x="11766912" y="2117099"/>
                <a:ext cx="127792" cy="109477"/>
              </a:xfrm>
              <a:custGeom>
                <a:avLst/>
                <a:gdLst>
                  <a:gd name="connsiteX0" fmla="*/ 114477 w 127792"/>
                  <a:gd name="connsiteY0" fmla="*/ 33665 h 109477"/>
                  <a:gd name="connsiteX1" fmla="*/ 92340 w 127792"/>
                  <a:gd name="connsiteY1" fmla="*/ 96 h 109477"/>
                  <a:gd name="connsiteX2" fmla="*/ 68190 w 127792"/>
                  <a:gd name="connsiteY2" fmla="*/ 13373 h 109477"/>
                  <a:gd name="connsiteX3" fmla="*/ 49072 w 127792"/>
                  <a:gd name="connsiteY3" fmla="*/ 96 h 109477"/>
                  <a:gd name="connsiteX4" fmla="*/ 27941 w 127792"/>
                  <a:gd name="connsiteY4" fmla="*/ 9615 h 109477"/>
                  <a:gd name="connsiteX5" fmla="*/ 17878 w 127792"/>
                  <a:gd name="connsiteY5" fmla="*/ 1599 h 109477"/>
                  <a:gd name="connsiteX6" fmla="*/ 10331 w 127792"/>
                  <a:gd name="connsiteY6" fmla="*/ 1599 h 109477"/>
                  <a:gd name="connsiteX7" fmla="*/ 269 w 127792"/>
                  <a:gd name="connsiteY7" fmla="*/ 8864 h 109477"/>
                  <a:gd name="connsiteX8" fmla="*/ 13853 w 127792"/>
                  <a:gd name="connsiteY8" fmla="*/ 16129 h 109477"/>
                  <a:gd name="connsiteX9" fmla="*/ 13853 w 127792"/>
                  <a:gd name="connsiteY9" fmla="*/ 95043 h 109477"/>
                  <a:gd name="connsiteX10" fmla="*/ 269 w 127792"/>
                  <a:gd name="connsiteY10" fmla="*/ 102308 h 109477"/>
                  <a:gd name="connsiteX11" fmla="*/ 10331 w 127792"/>
                  <a:gd name="connsiteY11" fmla="*/ 109573 h 109477"/>
                  <a:gd name="connsiteX12" fmla="*/ 31462 w 127792"/>
                  <a:gd name="connsiteY12" fmla="*/ 109573 h 109477"/>
                  <a:gd name="connsiteX13" fmla="*/ 41525 w 127792"/>
                  <a:gd name="connsiteY13" fmla="*/ 102308 h 109477"/>
                  <a:gd name="connsiteX14" fmla="*/ 27941 w 127792"/>
                  <a:gd name="connsiteY14" fmla="*/ 95043 h 109477"/>
                  <a:gd name="connsiteX15" fmla="*/ 27941 w 127792"/>
                  <a:gd name="connsiteY15" fmla="*/ 48947 h 109477"/>
                  <a:gd name="connsiteX16" fmla="*/ 48065 w 127792"/>
                  <a:gd name="connsiteY16" fmla="*/ 14626 h 109477"/>
                  <a:gd name="connsiteX17" fmla="*/ 57122 w 127792"/>
                  <a:gd name="connsiteY17" fmla="*/ 35169 h 109477"/>
                  <a:gd name="connsiteX18" fmla="*/ 57122 w 127792"/>
                  <a:gd name="connsiteY18" fmla="*/ 95043 h 109477"/>
                  <a:gd name="connsiteX19" fmla="*/ 46053 w 127792"/>
                  <a:gd name="connsiteY19" fmla="*/ 102308 h 109477"/>
                  <a:gd name="connsiteX20" fmla="*/ 56367 w 127792"/>
                  <a:gd name="connsiteY20" fmla="*/ 109573 h 109477"/>
                  <a:gd name="connsiteX21" fmla="*/ 74731 w 127792"/>
                  <a:gd name="connsiteY21" fmla="*/ 109573 h 109477"/>
                  <a:gd name="connsiteX22" fmla="*/ 84793 w 127792"/>
                  <a:gd name="connsiteY22" fmla="*/ 102308 h 109477"/>
                  <a:gd name="connsiteX23" fmla="*/ 71209 w 127792"/>
                  <a:gd name="connsiteY23" fmla="*/ 95043 h 109477"/>
                  <a:gd name="connsiteX24" fmla="*/ 71209 w 127792"/>
                  <a:gd name="connsiteY24" fmla="*/ 48947 h 109477"/>
                  <a:gd name="connsiteX25" fmla="*/ 91334 w 127792"/>
                  <a:gd name="connsiteY25" fmla="*/ 14626 h 109477"/>
                  <a:gd name="connsiteX26" fmla="*/ 100390 w 127792"/>
                  <a:gd name="connsiteY26" fmla="*/ 35169 h 109477"/>
                  <a:gd name="connsiteX27" fmla="*/ 100390 w 127792"/>
                  <a:gd name="connsiteY27" fmla="*/ 95043 h 109477"/>
                  <a:gd name="connsiteX28" fmla="*/ 89321 w 127792"/>
                  <a:gd name="connsiteY28" fmla="*/ 102308 h 109477"/>
                  <a:gd name="connsiteX29" fmla="*/ 99635 w 127792"/>
                  <a:gd name="connsiteY29" fmla="*/ 109573 h 109477"/>
                  <a:gd name="connsiteX30" fmla="*/ 117999 w 127792"/>
                  <a:gd name="connsiteY30" fmla="*/ 109573 h 109477"/>
                  <a:gd name="connsiteX31" fmla="*/ 128062 w 127792"/>
                  <a:gd name="connsiteY31" fmla="*/ 102308 h 109477"/>
                  <a:gd name="connsiteX32" fmla="*/ 114477 w 127792"/>
                  <a:gd name="connsiteY32" fmla="*/ 95043 h 109477"/>
                  <a:gd name="connsiteX33" fmla="*/ 114477 w 127792"/>
                  <a:gd name="connsiteY33" fmla="*/ 33665 h 10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7792" h="109477">
                    <a:moveTo>
                      <a:pt x="114477" y="33665"/>
                    </a:moveTo>
                    <a:cubicBezTo>
                      <a:pt x="114477" y="28154"/>
                      <a:pt x="114477" y="96"/>
                      <a:pt x="92340" y="96"/>
                    </a:cubicBezTo>
                    <a:cubicBezTo>
                      <a:pt x="83535" y="96"/>
                      <a:pt x="74982" y="4104"/>
                      <a:pt x="68190" y="13373"/>
                    </a:cubicBezTo>
                    <a:cubicBezTo>
                      <a:pt x="66681" y="9615"/>
                      <a:pt x="61146" y="96"/>
                      <a:pt x="49072" y="96"/>
                    </a:cubicBezTo>
                    <a:cubicBezTo>
                      <a:pt x="37751" y="96"/>
                      <a:pt x="29953" y="7361"/>
                      <a:pt x="27941" y="9615"/>
                    </a:cubicBezTo>
                    <a:cubicBezTo>
                      <a:pt x="27689" y="1599"/>
                      <a:pt x="22406" y="1599"/>
                      <a:pt x="17878" y="1599"/>
                    </a:cubicBezTo>
                    <a:lnTo>
                      <a:pt x="10331" y="1599"/>
                    </a:lnTo>
                    <a:cubicBezTo>
                      <a:pt x="6809" y="1599"/>
                      <a:pt x="269" y="1599"/>
                      <a:pt x="269" y="8864"/>
                    </a:cubicBezTo>
                    <a:cubicBezTo>
                      <a:pt x="269" y="16129"/>
                      <a:pt x="6055" y="16129"/>
                      <a:pt x="13853" y="16129"/>
                    </a:cubicBezTo>
                    <a:lnTo>
                      <a:pt x="13853" y="95043"/>
                    </a:lnTo>
                    <a:cubicBezTo>
                      <a:pt x="5803" y="95043"/>
                      <a:pt x="269" y="95043"/>
                      <a:pt x="269" y="102308"/>
                    </a:cubicBezTo>
                    <a:cubicBezTo>
                      <a:pt x="269" y="109573"/>
                      <a:pt x="6809" y="109573"/>
                      <a:pt x="10331" y="109573"/>
                    </a:cubicBezTo>
                    <a:lnTo>
                      <a:pt x="31462" y="109573"/>
                    </a:lnTo>
                    <a:cubicBezTo>
                      <a:pt x="34984" y="109573"/>
                      <a:pt x="41525" y="109573"/>
                      <a:pt x="41525" y="102308"/>
                    </a:cubicBezTo>
                    <a:cubicBezTo>
                      <a:pt x="41525" y="95043"/>
                      <a:pt x="35739" y="95043"/>
                      <a:pt x="27941" y="95043"/>
                    </a:cubicBezTo>
                    <a:lnTo>
                      <a:pt x="27941" y="48947"/>
                    </a:lnTo>
                    <a:cubicBezTo>
                      <a:pt x="27941" y="27903"/>
                      <a:pt x="36997" y="14626"/>
                      <a:pt x="48065" y="14626"/>
                    </a:cubicBezTo>
                    <a:cubicBezTo>
                      <a:pt x="55109" y="14626"/>
                      <a:pt x="57122" y="23394"/>
                      <a:pt x="57122" y="35169"/>
                    </a:cubicBezTo>
                    <a:lnTo>
                      <a:pt x="57122" y="95043"/>
                    </a:lnTo>
                    <a:cubicBezTo>
                      <a:pt x="52845" y="95043"/>
                      <a:pt x="46053" y="95043"/>
                      <a:pt x="46053" y="102308"/>
                    </a:cubicBezTo>
                    <a:cubicBezTo>
                      <a:pt x="46053" y="109573"/>
                      <a:pt x="52845" y="109573"/>
                      <a:pt x="56367" y="109573"/>
                    </a:cubicBezTo>
                    <a:lnTo>
                      <a:pt x="74731" y="109573"/>
                    </a:lnTo>
                    <a:cubicBezTo>
                      <a:pt x="78253" y="109573"/>
                      <a:pt x="84793" y="109573"/>
                      <a:pt x="84793" y="102308"/>
                    </a:cubicBezTo>
                    <a:cubicBezTo>
                      <a:pt x="84793" y="95043"/>
                      <a:pt x="79007" y="95043"/>
                      <a:pt x="71209" y="95043"/>
                    </a:cubicBezTo>
                    <a:lnTo>
                      <a:pt x="71209" y="48947"/>
                    </a:lnTo>
                    <a:cubicBezTo>
                      <a:pt x="71209" y="27903"/>
                      <a:pt x="80265" y="14626"/>
                      <a:pt x="91334" y="14626"/>
                    </a:cubicBezTo>
                    <a:cubicBezTo>
                      <a:pt x="98378" y="14626"/>
                      <a:pt x="100390" y="23394"/>
                      <a:pt x="100390" y="35169"/>
                    </a:cubicBezTo>
                    <a:lnTo>
                      <a:pt x="100390" y="95043"/>
                    </a:lnTo>
                    <a:cubicBezTo>
                      <a:pt x="96113" y="95043"/>
                      <a:pt x="89321" y="95043"/>
                      <a:pt x="89321" y="102308"/>
                    </a:cubicBezTo>
                    <a:cubicBezTo>
                      <a:pt x="89321" y="109573"/>
                      <a:pt x="96113" y="109573"/>
                      <a:pt x="99635" y="109573"/>
                    </a:cubicBezTo>
                    <a:lnTo>
                      <a:pt x="117999" y="109573"/>
                    </a:lnTo>
                    <a:cubicBezTo>
                      <a:pt x="121521" y="109573"/>
                      <a:pt x="128062" y="109573"/>
                      <a:pt x="128062" y="102308"/>
                    </a:cubicBezTo>
                    <a:cubicBezTo>
                      <a:pt x="128062" y="95043"/>
                      <a:pt x="122276" y="95043"/>
                      <a:pt x="114477" y="95043"/>
                    </a:cubicBezTo>
                    <a:lnTo>
                      <a:pt x="114477" y="33665"/>
                    </a:ln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任意形状 26">
                <a:extLst>
                  <a:ext uri="{FF2B5EF4-FFF2-40B4-BE49-F238E27FC236}">
                    <a16:creationId xmlns:a16="http://schemas.microsoft.com/office/drawing/2014/main" id="{D0605DAA-19E9-0CB7-8C84-FA893E885D3E}"/>
                  </a:ext>
                </a:extLst>
              </p:cNvPr>
              <p:cNvSpPr/>
              <p:nvPr/>
            </p:nvSpPr>
            <p:spPr>
              <a:xfrm>
                <a:off x="11925609" y="2038687"/>
                <a:ext cx="57104" cy="250770"/>
              </a:xfrm>
              <a:custGeom>
                <a:avLst/>
                <a:gdLst>
                  <a:gd name="connsiteX0" fmla="*/ 57381 w 57104"/>
                  <a:gd name="connsiteY0" fmla="*/ 248862 h 250770"/>
                  <a:gd name="connsiteX1" fmla="*/ 53104 w 57104"/>
                  <a:gd name="connsiteY1" fmla="*/ 243350 h 250770"/>
                  <a:gd name="connsiteX2" fmla="*/ 13861 w 57104"/>
                  <a:gd name="connsiteY2" fmla="*/ 125606 h 250770"/>
                  <a:gd name="connsiteX3" fmla="*/ 54865 w 57104"/>
                  <a:gd name="connsiteY3" fmla="*/ 5607 h 250770"/>
                  <a:gd name="connsiteX4" fmla="*/ 57381 w 57104"/>
                  <a:gd name="connsiteY4" fmla="*/ 2099 h 250770"/>
                  <a:gd name="connsiteX5" fmla="*/ 55117 w 57104"/>
                  <a:gd name="connsiteY5" fmla="*/ 96 h 250770"/>
                  <a:gd name="connsiteX6" fmla="*/ 18892 w 57104"/>
                  <a:gd name="connsiteY6" fmla="*/ 42683 h 250770"/>
                  <a:gd name="connsiteX7" fmla="*/ 277 w 57104"/>
                  <a:gd name="connsiteY7" fmla="*/ 125606 h 250770"/>
                  <a:gd name="connsiteX8" fmla="*/ 16880 w 57104"/>
                  <a:gd name="connsiteY8" fmla="*/ 204520 h 250770"/>
                  <a:gd name="connsiteX9" fmla="*/ 55117 w 57104"/>
                  <a:gd name="connsiteY9" fmla="*/ 250866 h 250770"/>
                  <a:gd name="connsiteX10" fmla="*/ 57381 w 57104"/>
                  <a:gd name="connsiteY10" fmla="*/ 248862 h 25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04" h="250770">
                    <a:moveTo>
                      <a:pt x="57381" y="248862"/>
                    </a:moveTo>
                    <a:cubicBezTo>
                      <a:pt x="57381" y="248110"/>
                      <a:pt x="57381" y="247609"/>
                      <a:pt x="53104" y="243350"/>
                    </a:cubicBezTo>
                    <a:cubicBezTo>
                      <a:pt x="27948" y="218048"/>
                      <a:pt x="13861" y="176712"/>
                      <a:pt x="13861" y="125606"/>
                    </a:cubicBezTo>
                    <a:cubicBezTo>
                      <a:pt x="13861" y="77005"/>
                      <a:pt x="25684" y="35168"/>
                      <a:pt x="54865" y="5607"/>
                    </a:cubicBezTo>
                    <a:cubicBezTo>
                      <a:pt x="57381" y="3352"/>
                      <a:pt x="57381" y="2851"/>
                      <a:pt x="57381" y="2099"/>
                    </a:cubicBezTo>
                    <a:cubicBezTo>
                      <a:pt x="57381" y="595"/>
                      <a:pt x="56123" y="96"/>
                      <a:pt x="55117" y="96"/>
                    </a:cubicBezTo>
                    <a:cubicBezTo>
                      <a:pt x="51846" y="96"/>
                      <a:pt x="31218" y="18132"/>
                      <a:pt x="18892" y="42683"/>
                    </a:cubicBezTo>
                    <a:cubicBezTo>
                      <a:pt x="6062" y="67986"/>
                      <a:pt x="277" y="94792"/>
                      <a:pt x="277" y="125606"/>
                    </a:cubicBezTo>
                    <a:cubicBezTo>
                      <a:pt x="277" y="147902"/>
                      <a:pt x="3798" y="177714"/>
                      <a:pt x="16880" y="204520"/>
                    </a:cubicBezTo>
                    <a:cubicBezTo>
                      <a:pt x="31722" y="234582"/>
                      <a:pt x="52350" y="250866"/>
                      <a:pt x="55117" y="250866"/>
                    </a:cubicBezTo>
                    <a:cubicBezTo>
                      <a:pt x="56123" y="250866"/>
                      <a:pt x="57381" y="250365"/>
                      <a:pt x="57381" y="2488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任意形状 27">
                <a:extLst>
                  <a:ext uri="{FF2B5EF4-FFF2-40B4-BE49-F238E27FC236}">
                    <a16:creationId xmlns:a16="http://schemas.microsoft.com/office/drawing/2014/main" id="{860A40A6-5584-56C4-EDF7-26B409BBA190}"/>
                  </a:ext>
                </a:extLst>
              </p:cNvPr>
              <p:cNvSpPr/>
              <p:nvPr/>
            </p:nvSpPr>
            <p:spPr>
              <a:xfrm>
                <a:off x="12007468" y="2049959"/>
                <a:ext cx="140119" cy="206429"/>
              </a:xfrm>
              <a:custGeom>
                <a:avLst/>
                <a:gdLst>
                  <a:gd name="connsiteX0" fmla="*/ 98894 w 140119"/>
                  <a:gd name="connsiteY0" fmla="*/ 136880 h 206429"/>
                  <a:gd name="connsiteX1" fmla="*/ 83045 w 140119"/>
                  <a:gd name="connsiteY1" fmla="*/ 175210 h 206429"/>
                  <a:gd name="connsiteX2" fmla="*/ 59399 w 140119"/>
                  <a:gd name="connsiteY2" fmla="*/ 192746 h 206429"/>
                  <a:gd name="connsiteX3" fmla="*/ 22419 w 140119"/>
                  <a:gd name="connsiteY3" fmla="*/ 181974 h 206429"/>
                  <a:gd name="connsiteX4" fmla="*/ 2294 w 140119"/>
                  <a:gd name="connsiteY4" fmla="*/ 193999 h 206429"/>
                  <a:gd name="connsiteX5" fmla="*/ 42796 w 140119"/>
                  <a:gd name="connsiteY5" fmla="*/ 206525 h 206429"/>
                  <a:gd name="connsiteX6" fmla="*/ 109459 w 140119"/>
                  <a:gd name="connsiteY6" fmla="*/ 156170 h 206429"/>
                  <a:gd name="connsiteX7" fmla="*/ 121031 w 140119"/>
                  <a:gd name="connsiteY7" fmla="*/ 124855 h 206429"/>
                  <a:gd name="connsiteX8" fmla="*/ 131345 w 140119"/>
                  <a:gd name="connsiteY8" fmla="*/ 86526 h 206429"/>
                  <a:gd name="connsiteX9" fmla="*/ 128578 w 140119"/>
                  <a:gd name="connsiteY9" fmla="*/ 84271 h 206429"/>
                  <a:gd name="connsiteX10" fmla="*/ 116754 w 140119"/>
                  <a:gd name="connsiteY10" fmla="*/ 89031 h 206429"/>
                  <a:gd name="connsiteX11" fmla="*/ 108956 w 140119"/>
                  <a:gd name="connsiteY11" fmla="*/ 100304 h 206429"/>
                  <a:gd name="connsiteX12" fmla="*/ 60405 w 140119"/>
                  <a:gd name="connsiteY12" fmla="*/ 145899 h 206429"/>
                  <a:gd name="connsiteX13" fmla="*/ 21665 w 140119"/>
                  <a:gd name="connsiteY13" fmla="*/ 97799 h 206429"/>
                  <a:gd name="connsiteX14" fmla="*/ 44053 w 140119"/>
                  <a:gd name="connsiteY14" fmla="*/ 35169 h 206429"/>
                  <a:gd name="connsiteX15" fmla="*/ 91598 w 140119"/>
                  <a:gd name="connsiteY15" fmla="*/ 13875 h 206429"/>
                  <a:gd name="connsiteX16" fmla="*/ 109962 w 140119"/>
                  <a:gd name="connsiteY16" fmla="*/ 16631 h 206429"/>
                  <a:gd name="connsiteX17" fmla="*/ 119019 w 140119"/>
                  <a:gd name="connsiteY17" fmla="*/ 27403 h 206429"/>
                  <a:gd name="connsiteX18" fmla="*/ 104931 w 140119"/>
                  <a:gd name="connsiteY18" fmla="*/ 53457 h 206429"/>
                  <a:gd name="connsiteX19" fmla="*/ 103170 w 140119"/>
                  <a:gd name="connsiteY19" fmla="*/ 56463 h 206429"/>
                  <a:gd name="connsiteX20" fmla="*/ 105937 w 140119"/>
                  <a:gd name="connsiteY20" fmla="*/ 58217 h 206429"/>
                  <a:gd name="connsiteX21" fmla="*/ 128326 w 140119"/>
                  <a:gd name="connsiteY21" fmla="*/ 42184 h 206429"/>
                  <a:gd name="connsiteX22" fmla="*/ 140401 w 140119"/>
                  <a:gd name="connsiteY22" fmla="*/ 16881 h 206429"/>
                  <a:gd name="connsiteX23" fmla="*/ 129584 w 140119"/>
                  <a:gd name="connsiteY23" fmla="*/ 3103 h 206429"/>
                  <a:gd name="connsiteX24" fmla="*/ 108201 w 140119"/>
                  <a:gd name="connsiteY24" fmla="*/ 96 h 206429"/>
                  <a:gd name="connsiteX25" fmla="*/ 282 w 140119"/>
                  <a:gd name="connsiteY25" fmla="*/ 108571 h 206429"/>
                  <a:gd name="connsiteX26" fmla="*/ 44053 w 140119"/>
                  <a:gd name="connsiteY26" fmla="*/ 159678 h 206429"/>
                  <a:gd name="connsiteX27" fmla="*/ 98894 w 140119"/>
                  <a:gd name="connsiteY27" fmla="*/ 136880 h 20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0119" h="206429">
                    <a:moveTo>
                      <a:pt x="98894" y="136880"/>
                    </a:moveTo>
                    <a:cubicBezTo>
                      <a:pt x="92101" y="159678"/>
                      <a:pt x="85561" y="171202"/>
                      <a:pt x="83045" y="175210"/>
                    </a:cubicBezTo>
                    <a:cubicBezTo>
                      <a:pt x="73235" y="192245"/>
                      <a:pt x="67952" y="192746"/>
                      <a:pt x="59399" y="192746"/>
                    </a:cubicBezTo>
                    <a:cubicBezTo>
                      <a:pt x="55122" y="192746"/>
                      <a:pt x="37261" y="191995"/>
                      <a:pt x="22419" y="181974"/>
                    </a:cubicBezTo>
                    <a:cubicBezTo>
                      <a:pt x="11099" y="182475"/>
                      <a:pt x="2294" y="191243"/>
                      <a:pt x="2294" y="193999"/>
                    </a:cubicBezTo>
                    <a:cubicBezTo>
                      <a:pt x="2294" y="196254"/>
                      <a:pt x="19401" y="206525"/>
                      <a:pt x="42796" y="206525"/>
                    </a:cubicBezTo>
                    <a:cubicBezTo>
                      <a:pt x="60908" y="206525"/>
                      <a:pt x="90592" y="197005"/>
                      <a:pt x="109459" y="156170"/>
                    </a:cubicBezTo>
                    <a:cubicBezTo>
                      <a:pt x="116000" y="142141"/>
                      <a:pt x="120276" y="127862"/>
                      <a:pt x="121031" y="124855"/>
                    </a:cubicBezTo>
                    <a:cubicBezTo>
                      <a:pt x="126062" y="107569"/>
                      <a:pt x="131345" y="87528"/>
                      <a:pt x="131345" y="86526"/>
                    </a:cubicBezTo>
                    <a:cubicBezTo>
                      <a:pt x="131345" y="85023"/>
                      <a:pt x="130842" y="84271"/>
                      <a:pt x="128578" y="84271"/>
                    </a:cubicBezTo>
                    <a:cubicBezTo>
                      <a:pt x="126314" y="84271"/>
                      <a:pt x="122037" y="85524"/>
                      <a:pt x="116754" y="89031"/>
                    </a:cubicBezTo>
                    <a:cubicBezTo>
                      <a:pt x="110969" y="92789"/>
                      <a:pt x="110717" y="94041"/>
                      <a:pt x="108956" y="100304"/>
                    </a:cubicBezTo>
                    <a:cubicBezTo>
                      <a:pt x="106441" y="108822"/>
                      <a:pt x="91598" y="145899"/>
                      <a:pt x="60405" y="145899"/>
                    </a:cubicBezTo>
                    <a:cubicBezTo>
                      <a:pt x="36004" y="145899"/>
                      <a:pt x="21665" y="126108"/>
                      <a:pt x="21665" y="97799"/>
                    </a:cubicBezTo>
                    <a:cubicBezTo>
                      <a:pt x="21665" y="78509"/>
                      <a:pt x="29463" y="52705"/>
                      <a:pt x="44053" y="35169"/>
                    </a:cubicBezTo>
                    <a:cubicBezTo>
                      <a:pt x="50846" y="27152"/>
                      <a:pt x="63172" y="13875"/>
                      <a:pt x="91598" y="13875"/>
                    </a:cubicBezTo>
                    <a:cubicBezTo>
                      <a:pt x="96378" y="13875"/>
                      <a:pt x="103673" y="14626"/>
                      <a:pt x="109962" y="16631"/>
                    </a:cubicBezTo>
                    <a:cubicBezTo>
                      <a:pt x="112729" y="17382"/>
                      <a:pt x="119019" y="19386"/>
                      <a:pt x="119019" y="27403"/>
                    </a:cubicBezTo>
                    <a:cubicBezTo>
                      <a:pt x="119019" y="35921"/>
                      <a:pt x="105937" y="51954"/>
                      <a:pt x="104931" y="53457"/>
                    </a:cubicBezTo>
                    <a:cubicBezTo>
                      <a:pt x="103925" y="54459"/>
                      <a:pt x="103170" y="55461"/>
                      <a:pt x="103170" y="56463"/>
                    </a:cubicBezTo>
                    <a:cubicBezTo>
                      <a:pt x="103170" y="58217"/>
                      <a:pt x="104428" y="58217"/>
                      <a:pt x="105937" y="58217"/>
                    </a:cubicBezTo>
                    <a:cubicBezTo>
                      <a:pt x="113233" y="58217"/>
                      <a:pt x="121534" y="51453"/>
                      <a:pt x="128326" y="42184"/>
                    </a:cubicBezTo>
                    <a:cubicBezTo>
                      <a:pt x="130339" y="39428"/>
                      <a:pt x="140401" y="25399"/>
                      <a:pt x="140401" y="16881"/>
                    </a:cubicBezTo>
                    <a:cubicBezTo>
                      <a:pt x="140401" y="6610"/>
                      <a:pt x="132603" y="4105"/>
                      <a:pt x="129584" y="3103"/>
                    </a:cubicBezTo>
                    <a:cubicBezTo>
                      <a:pt x="120276" y="96"/>
                      <a:pt x="111723" y="96"/>
                      <a:pt x="108201" y="96"/>
                    </a:cubicBezTo>
                    <a:cubicBezTo>
                      <a:pt x="51349" y="96"/>
                      <a:pt x="282" y="49699"/>
                      <a:pt x="282" y="108571"/>
                    </a:cubicBezTo>
                    <a:cubicBezTo>
                      <a:pt x="282" y="133874"/>
                      <a:pt x="11602" y="159678"/>
                      <a:pt x="44053" y="159678"/>
                    </a:cubicBezTo>
                    <a:cubicBezTo>
                      <a:pt x="62921" y="159678"/>
                      <a:pt x="82291" y="150158"/>
                      <a:pt x="98894" y="1368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9" name="任意形状 28">
                <a:extLst>
                  <a:ext uri="{FF2B5EF4-FFF2-40B4-BE49-F238E27FC236}">
                    <a16:creationId xmlns:a16="http://schemas.microsoft.com/office/drawing/2014/main" id="{059724F3-86A7-8622-92E7-1E08EE0ECDA5}"/>
                  </a:ext>
                </a:extLst>
              </p:cNvPr>
              <p:cNvSpPr/>
              <p:nvPr/>
            </p:nvSpPr>
            <p:spPr>
              <a:xfrm>
                <a:off x="12174240" y="2038687"/>
                <a:ext cx="57104" cy="250770"/>
              </a:xfrm>
              <a:custGeom>
                <a:avLst/>
                <a:gdLst>
                  <a:gd name="connsiteX0" fmla="*/ 57396 w 57104"/>
                  <a:gd name="connsiteY0" fmla="*/ 125606 h 250770"/>
                  <a:gd name="connsiteX1" fmla="*/ 40793 w 57104"/>
                  <a:gd name="connsiteY1" fmla="*/ 46441 h 250770"/>
                  <a:gd name="connsiteX2" fmla="*/ 2555 w 57104"/>
                  <a:gd name="connsiteY2" fmla="*/ 96 h 250770"/>
                  <a:gd name="connsiteX3" fmla="*/ 291 w 57104"/>
                  <a:gd name="connsiteY3" fmla="*/ 2099 h 250770"/>
                  <a:gd name="connsiteX4" fmla="*/ 4568 w 57104"/>
                  <a:gd name="connsiteY4" fmla="*/ 7610 h 250770"/>
                  <a:gd name="connsiteX5" fmla="*/ 43811 w 57104"/>
                  <a:gd name="connsiteY5" fmla="*/ 125355 h 250770"/>
                  <a:gd name="connsiteX6" fmla="*/ 2807 w 57104"/>
                  <a:gd name="connsiteY6" fmla="*/ 245354 h 250770"/>
                  <a:gd name="connsiteX7" fmla="*/ 291 w 57104"/>
                  <a:gd name="connsiteY7" fmla="*/ 248862 h 250770"/>
                  <a:gd name="connsiteX8" fmla="*/ 2555 w 57104"/>
                  <a:gd name="connsiteY8" fmla="*/ 250866 h 250770"/>
                  <a:gd name="connsiteX9" fmla="*/ 38780 w 57104"/>
                  <a:gd name="connsiteY9" fmla="*/ 208277 h 250770"/>
                  <a:gd name="connsiteX10" fmla="*/ 57396 w 57104"/>
                  <a:gd name="connsiteY10" fmla="*/ 125606 h 25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04" h="250770">
                    <a:moveTo>
                      <a:pt x="57396" y="125606"/>
                    </a:moveTo>
                    <a:cubicBezTo>
                      <a:pt x="57396" y="106566"/>
                      <a:pt x="54880" y="75502"/>
                      <a:pt x="40793" y="46441"/>
                    </a:cubicBezTo>
                    <a:cubicBezTo>
                      <a:pt x="25950" y="16379"/>
                      <a:pt x="5322" y="96"/>
                      <a:pt x="2555" y="96"/>
                    </a:cubicBezTo>
                    <a:cubicBezTo>
                      <a:pt x="1549" y="96"/>
                      <a:pt x="291" y="595"/>
                      <a:pt x="291" y="2099"/>
                    </a:cubicBezTo>
                    <a:cubicBezTo>
                      <a:pt x="291" y="2851"/>
                      <a:pt x="291" y="3352"/>
                      <a:pt x="4568" y="7610"/>
                    </a:cubicBezTo>
                    <a:cubicBezTo>
                      <a:pt x="29724" y="32913"/>
                      <a:pt x="43811" y="74249"/>
                      <a:pt x="43811" y="125355"/>
                    </a:cubicBezTo>
                    <a:cubicBezTo>
                      <a:pt x="43811" y="173956"/>
                      <a:pt x="31988" y="215793"/>
                      <a:pt x="2807" y="245354"/>
                    </a:cubicBezTo>
                    <a:cubicBezTo>
                      <a:pt x="291" y="247609"/>
                      <a:pt x="291" y="248110"/>
                      <a:pt x="291" y="248862"/>
                    </a:cubicBezTo>
                    <a:cubicBezTo>
                      <a:pt x="291" y="250365"/>
                      <a:pt x="1549" y="250866"/>
                      <a:pt x="2555" y="250866"/>
                    </a:cubicBezTo>
                    <a:cubicBezTo>
                      <a:pt x="5826" y="250866"/>
                      <a:pt x="26454" y="232828"/>
                      <a:pt x="38780" y="208277"/>
                    </a:cubicBezTo>
                    <a:cubicBezTo>
                      <a:pt x="51610" y="182724"/>
                      <a:pt x="57396" y="155668"/>
                      <a:pt x="57396" y="1256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47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" name="矩形: 圆角 21">
              <a:extLst>
                <a:ext uri="{FF2B5EF4-FFF2-40B4-BE49-F238E27FC236}">
                  <a16:creationId xmlns:a16="http://schemas.microsoft.com/office/drawing/2014/main" id="{5716A6B0-1F39-3F22-A511-764A4DF81318}"/>
                </a:ext>
              </a:extLst>
            </p:cNvPr>
            <p:cNvSpPr/>
            <p:nvPr/>
          </p:nvSpPr>
          <p:spPr>
            <a:xfrm>
              <a:off x="218200" y="1242574"/>
              <a:ext cx="2949328" cy="1280065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  <a:lumOff val="2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585212"/>
                <a:satOff val="-11705"/>
                <a:lumOff val="20686"/>
                <a:alphaOff val="0"/>
              </a:schemeClr>
            </a:fillRef>
            <a:effectRef idx="2">
              <a:schemeClr val="accent2">
                <a:hueOff val="585212"/>
                <a:satOff val="-11705"/>
                <a:lumOff val="20686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Creation &amp; Representation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A9187499-93BE-ECAF-E536-E1F1D9CB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29266" y="144272"/>
            <a:ext cx="601624" cy="60162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817C819-4482-BEA8-C672-3866AB540664}"/>
              </a:ext>
            </a:extLst>
          </p:cNvPr>
          <p:cNvSpPr txBox="1"/>
          <p:nvPr/>
        </p:nvSpPr>
        <p:spPr>
          <a:xfrm>
            <a:off x="4158339" y="725978"/>
            <a:ext cx="217954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 entrepreneur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7257B0A-A406-1CF7-AA0C-686EB54C3728}"/>
              </a:ext>
            </a:extLst>
          </p:cNvPr>
          <p:cNvGrpSpPr/>
          <p:nvPr/>
        </p:nvGrpSpPr>
        <p:grpSpPr>
          <a:xfrm>
            <a:off x="4182823" y="1600853"/>
            <a:ext cx="2179545" cy="583641"/>
            <a:chOff x="3357112" y="1782451"/>
            <a:chExt cx="2179545" cy="583641"/>
          </a:xfrm>
        </p:grpSpPr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FC73EC5A-1644-2AFB-AA59-C5FF25D1D5B5}"/>
                </a:ext>
              </a:extLst>
            </p:cNvPr>
            <p:cNvSpPr/>
            <p:nvPr/>
          </p:nvSpPr>
          <p:spPr>
            <a:xfrm>
              <a:off x="3357112" y="1782451"/>
              <a:ext cx="2179545" cy="5836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7"/>
                </a:spcBef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Personal Norm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ts val="7"/>
                </a:spcBef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   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9EAC431-4E39-84BF-A27A-A6604D7B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4041" y="1913892"/>
              <a:ext cx="272676" cy="316268"/>
            </a:xfrm>
            <a:prstGeom prst="rect">
              <a:avLst/>
            </a:prstGeom>
          </p:spPr>
        </p:pic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864D9A07-A88C-E39C-9AB6-5C980D131031}"/>
              </a:ext>
            </a:extLst>
          </p:cNvPr>
          <p:cNvSpPr txBox="1"/>
          <p:nvPr/>
        </p:nvSpPr>
        <p:spPr>
          <a:xfrm>
            <a:off x="6362368" y="723203"/>
            <a:ext cx="590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Actively influence and persuade others to alter their behaviors</a:t>
            </a:r>
            <a:endParaRPr kumimoji="1"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42C41A7-9CE6-0FAA-A840-E530C1AD9050}"/>
              </a:ext>
            </a:extLst>
          </p:cNvPr>
          <p:cNvGrpSpPr/>
          <p:nvPr/>
        </p:nvGrpSpPr>
        <p:grpSpPr>
          <a:xfrm>
            <a:off x="4158339" y="2613266"/>
            <a:ext cx="2295821" cy="610112"/>
            <a:chOff x="300534" y="4250968"/>
            <a:chExt cx="2295821" cy="610112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46138D4-35F6-6168-49DB-70029E503990}"/>
                </a:ext>
              </a:extLst>
            </p:cNvPr>
            <p:cNvGrpSpPr/>
            <p:nvPr/>
          </p:nvGrpSpPr>
          <p:grpSpPr>
            <a:xfrm>
              <a:off x="330205" y="4277723"/>
              <a:ext cx="2179545" cy="583357"/>
              <a:chOff x="330205" y="4277723"/>
              <a:chExt cx="2179545" cy="583357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2508C90-0E85-13C1-481D-9B4F5A183C91}"/>
                  </a:ext>
                </a:extLst>
              </p:cNvPr>
              <p:cNvSpPr/>
              <p:nvPr/>
            </p:nvSpPr>
            <p:spPr>
              <a:xfrm>
                <a:off x="330205" y="4277723"/>
                <a:ext cx="2179545" cy="5833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3D281D13-7AA4-AC3B-B92A-A0AF15B86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152" y="4659170"/>
                <a:ext cx="1981278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08894EF6-B283-8BE0-DD78-1CB9787FB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204" y="4768029"/>
                <a:ext cx="1997226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569EAF8-19E7-B0D1-A98D-F0C69935300F}"/>
                </a:ext>
              </a:extLst>
            </p:cNvPr>
            <p:cNvSpPr txBox="1"/>
            <p:nvPr/>
          </p:nvSpPr>
          <p:spPr>
            <a:xfrm>
              <a:off x="300534" y="4250968"/>
              <a:ext cx="2295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 representation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7721045-16A4-2517-C93A-A48A2220161B}"/>
                  </a:ext>
                </a:extLst>
              </p:cNvPr>
              <p:cNvSpPr txBox="1"/>
              <p:nvPr/>
            </p:nvSpPr>
            <p:spPr>
              <a:xfrm>
                <a:off x="6397226" y="2599737"/>
                <a:ext cx="55461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quintuple: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′},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7721045-16A4-2517-C93A-A48A2220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226" y="2599737"/>
                <a:ext cx="5546101" cy="646331"/>
              </a:xfrm>
              <a:prstGeom prst="rect">
                <a:avLst/>
              </a:prstGeom>
              <a:blipFill>
                <a:blip r:embed="rId4"/>
                <a:stretch>
                  <a:fillRect l="-913" t="-384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1572F17B-EF22-2177-0846-E4106E401313}"/>
              </a:ext>
            </a:extLst>
          </p:cNvPr>
          <p:cNvSpPr txBox="1"/>
          <p:nvPr/>
        </p:nvSpPr>
        <p:spPr>
          <a:xfrm>
            <a:off x="6362368" y="1735497"/>
            <a:ext cx="490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contains personal standards of behavior</a:t>
            </a:r>
            <a:endParaRPr kumimoji="1" lang="zh-CN" altLang="en-US" dirty="0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5278F773-041E-8271-657A-82969414BB69}"/>
              </a:ext>
            </a:extLst>
          </p:cNvPr>
          <p:cNvSpPr/>
          <p:nvPr/>
        </p:nvSpPr>
        <p:spPr>
          <a:xfrm>
            <a:off x="3224632" y="844338"/>
            <a:ext cx="836023" cy="2348763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1C38F2F-20FC-9A36-1F06-57AABA4B9496}"/>
              </a:ext>
            </a:extLst>
          </p:cNvPr>
          <p:cNvGrpSpPr/>
          <p:nvPr/>
        </p:nvGrpSpPr>
        <p:grpSpPr>
          <a:xfrm>
            <a:off x="143106" y="3424881"/>
            <a:ext cx="11917892" cy="3359096"/>
            <a:chOff x="143106" y="3424881"/>
            <a:chExt cx="11917892" cy="335909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36A9294-CF06-CB04-4104-B4A77D904FA9}"/>
                </a:ext>
              </a:extLst>
            </p:cNvPr>
            <p:cNvSpPr/>
            <p:nvPr/>
          </p:nvSpPr>
          <p:spPr>
            <a:xfrm>
              <a:off x="190606" y="3470716"/>
              <a:ext cx="11870392" cy="3313261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0C93FAF2-16D5-54BD-0BD5-B1984EB9C83A}"/>
                </a:ext>
              </a:extLst>
            </p:cNvPr>
            <p:cNvSpPr/>
            <p:nvPr/>
          </p:nvSpPr>
          <p:spPr>
            <a:xfrm>
              <a:off x="677516" y="3824991"/>
              <a:ext cx="4890654" cy="2877632"/>
            </a:xfrm>
            <a:prstGeom prst="roundRect">
              <a:avLst>
                <a:gd name="adj" fmla="val 10578"/>
              </a:avLst>
            </a:prstGeom>
            <a:solidFill>
              <a:schemeClr val="tx2">
                <a:lumMod val="25000"/>
                <a:lumOff val="7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46C0365-AC93-B5F3-8844-F0FAB4D4F309}"/>
                </a:ext>
              </a:extLst>
            </p:cNvPr>
            <p:cNvGrpSpPr/>
            <p:nvPr/>
          </p:nvGrpSpPr>
          <p:grpSpPr>
            <a:xfrm rot="16200000">
              <a:off x="5812511" y="4916779"/>
              <a:ext cx="593457" cy="575974"/>
              <a:chOff x="9292377" y="1992965"/>
              <a:chExt cx="593457" cy="575974"/>
            </a:xfrm>
          </p:grpSpPr>
          <p:sp>
            <p:nvSpPr>
              <p:cNvPr id="35" name="右箭头 34">
                <a:extLst>
                  <a:ext uri="{FF2B5EF4-FFF2-40B4-BE49-F238E27FC236}">
                    <a16:creationId xmlns:a16="http://schemas.microsoft.com/office/drawing/2014/main" id="{A8417F90-DA9C-772A-50AB-E582B15D1CE6}"/>
                  </a:ext>
                </a:extLst>
              </p:cNvPr>
              <p:cNvSpPr/>
              <p:nvPr/>
            </p:nvSpPr>
            <p:spPr>
              <a:xfrm rot="5400000">
                <a:off x="9301119" y="1984223"/>
                <a:ext cx="575974" cy="593457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34096604-3E27-E530-2099-9ADA3DAA8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476800" y="2155406"/>
                <a:ext cx="224615" cy="224614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4A2A74-1F3F-193B-BCB2-8B15C60428D7}"/>
                </a:ext>
              </a:extLst>
            </p:cNvPr>
            <p:cNvGrpSpPr/>
            <p:nvPr/>
          </p:nvGrpSpPr>
          <p:grpSpPr>
            <a:xfrm>
              <a:off x="6699888" y="3824991"/>
              <a:ext cx="4864021" cy="2861130"/>
              <a:chOff x="7566808" y="286412"/>
              <a:chExt cx="4864021" cy="2861130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36A82BE-B864-FB38-1C5C-F6ADCB2BC054}"/>
                  </a:ext>
                </a:extLst>
              </p:cNvPr>
              <p:cNvGrpSpPr/>
              <p:nvPr/>
            </p:nvGrpSpPr>
            <p:grpSpPr>
              <a:xfrm>
                <a:off x="7566808" y="286412"/>
                <a:ext cx="4864021" cy="2861130"/>
                <a:chOff x="7360343" y="203866"/>
                <a:chExt cx="4864021" cy="2861130"/>
              </a:xfrm>
            </p:grpSpPr>
            <p:sp>
              <p:nvSpPr>
                <p:cNvPr id="32" name="棱台 31">
                  <a:extLst>
                    <a:ext uri="{FF2B5EF4-FFF2-40B4-BE49-F238E27FC236}">
                      <a16:creationId xmlns:a16="http://schemas.microsoft.com/office/drawing/2014/main" id="{66652FCC-28F1-D068-06C8-78A5EBF51389}"/>
                    </a:ext>
                  </a:extLst>
                </p:cNvPr>
                <p:cNvSpPr/>
                <p:nvPr/>
              </p:nvSpPr>
              <p:spPr>
                <a:xfrm>
                  <a:off x="7360343" y="203866"/>
                  <a:ext cx="4710578" cy="2861130"/>
                </a:xfrm>
                <a:prstGeom prst="bevel">
                  <a:avLst>
                    <a:gd name="adj" fmla="val 2861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6B66CEA-F385-0844-E75F-B985B3FAF0C1}"/>
                    </a:ext>
                  </a:extLst>
                </p:cNvPr>
                <p:cNvSpPr txBox="1"/>
                <p:nvPr/>
              </p:nvSpPr>
              <p:spPr>
                <a:xfrm>
                  <a:off x="8534305" y="402389"/>
                  <a:ext cx="3196131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AC’s Personal Norm Database</a:t>
                  </a:r>
                  <a:endPara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EA45C385-AC32-E246-EF58-8CD64E5DCFE2}"/>
                    </a:ext>
                  </a:extLst>
                </p:cNvPr>
                <p:cNvSpPr txBox="1"/>
                <p:nvPr/>
              </p:nvSpPr>
              <p:spPr>
                <a:xfrm>
                  <a:off x="8445979" y="794974"/>
                  <a:ext cx="3778385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240"/>
                    </a:lnSpc>
                  </a:pP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{"norm_1"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{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897B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"type"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”injunctive"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"content"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 Customers are expected to wait their turn in line."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"utility"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897BB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90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pPr>
                    <a:lnSpc>
                      <a:spcPts val="1240"/>
                    </a:lnSpc>
                  </a:pPr>
                  <a:r>
                    <a:rPr lang="zh-CN" altLang="en-US" sz="1000" dirty="0">
                      <a:solidFill>
                        <a:srgbClr val="6A8759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“activation state”: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“T”</a:t>
                  </a:r>
                  <a:r>
                    <a:rPr lang="en-US" altLang="zh-CN" sz="1000" dirty="0">
                      <a:solidFill>
                        <a:srgbClr val="6A8759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en" altLang="zh-CN" sz="1000" dirty="0">
                    <a:solidFill>
                      <a:srgbClr val="6A875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1240"/>
                    </a:lnSpc>
                  </a:pP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"validity state":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"T"</a:t>
                  </a:r>
                  <a:r>
                    <a:rPr lang="en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}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pPr>
                    <a:lnSpc>
                      <a:spcPts val="1240"/>
                    </a:lnSpc>
                  </a:pP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"norm_2"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{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"ID"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897BB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"type"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”injunctive"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"content"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"Smoking is strictly prohibited indoors."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b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" altLang="zh-CN" sz="1000" dirty="0">
                      <a:solidFill>
                        <a:srgbClr val="9876AA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"utility"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" altLang="zh-CN" sz="1000" dirty="0">
                      <a:solidFill>
                        <a:srgbClr val="6897BB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pPr>
                    <a:lnSpc>
                      <a:spcPts val="1240"/>
                    </a:lnSpc>
                  </a:pPr>
                  <a:r>
                    <a:rPr lang="en" altLang="zh-CN" sz="1000" dirty="0">
                      <a:solidFill>
                        <a:srgbClr val="9876A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"activation state":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"T"</a:t>
                  </a:r>
                </a:p>
                <a:p>
                  <a:pPr>
                    <a:lnSpc>
                      <a:spcPts val="1240"/>
                    </a:lnSpc>
                  </a:pP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" altLang="zh-CN" sz="1000" dirty="0">
                      <a:solidFill>
                        <a:srgbClr val="9876A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"validity state": </a:t>
                  </a:r>
                  <a:r>
                    <a:rPr lang="en" altLang="zh-CN" sz="1000" dirty="0">
                      <a:solidFill>
                        <a:srgbClr val="6A8759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"T"</a:t>
                  </a:r>
                  <a:r>
                    <a:rPr lang="en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}</a:t>
                  </a:r>
                  <a:r>
                    <a:rPr lang="en" altLang="zh-CN" sz="1000" dirty="0">
                      <a:solidFill>
                        <a:srgbClr val="CC783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</a:t>
                  </a:r>
                  <a:endParaRPr lang="en" altLang="zh-CN" sz="1000" dirty="0">
                    <a:solidFill>
                      <a:srgbClr val="CC783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1240"/>
                    </a:lnSpc>
                  </a:pPr>
                  <a:r>
                    <a:rPr kumimoji="1" lang="en" altLang="zh-CN" sz="1000" b="1" dirty="0">
                      <a:solidFill>
                        <a:srgbClr val="CC783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" altLang="zh-CN" sz="1200" b="1" dirty="0">
                      <a:solidFill>
                        <a:srgbClr val="CC783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……</a:t>
                  </a:r>
                  <a:endParaRPr kumimoji="1"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12801505-3086-4246-5036-D1576778E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7873675" y="527081"/>
                <a:ext cx="583357" cy="583357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C94213-AA96-A001-632D-9BCF88861C99}"/>
                </a:ext>
              </a:extLst>
            </p:cNvPr>
            <p:cNvSpPr txBox="1"/>
            <p:nvPr/>
          </p:nvSpPr>
          <p:spPr>
            <a:xfrm>
              <a:off x="6752523" y="4649017"/>
              <a:ext cx="1121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Abigail Chen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9CA1ACE-2452-28D1-0F21-7F192B10A535}"/>
                </a:ext>
              </a:extLst>
            </p:cNvPr>
            <p:cNvSpPr txBox="1"/>
            <p:nvPr/>
          </p:nvSpPr>
          <p:spPr>
            <a:xfrm>
              <a:off x="810782" y="4168247"/>
              <a:ext cx="4769132" cy="247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TASK: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generate 5 norms in a Café based on the AGENT DESCRIPTION, </a:t>
              </a:r>
              <a:r>
                <a:rPr lang="en-US" altLang="zh-CN" sz="10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NORM DEFINITION, …,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DESIRED FORMAT, EXAMPLE,</a:t>
              </a:r>
              <a:r>
                <a:rPr lang="zh-CN" altLang="en-US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and ATTENTION</a:t>
              </a:r>
              <a:r>
                <a:rPr lang="zh-CN" altLang="zh-CN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200"/>
                </a:spcBef>
              </a:pPr>
              <a:r>
                <a:rPr lang="en-US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AGENT DESCRIPTION</a:t>
              </a:r>
              <a:r>
                <a:rPr lang="zh-CN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&lt; agent description &gt;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</a:pPr>
              <a:r>
                <a:rPr lang="en-US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DESIRED FORMAT: ……</a:t>
              </a:r>
            </a:p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NORM DEFINITION: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Social norms are standards of acceptable</a:t>
              </a:r>
              <a:r>
                <a:rPr lang="zh-CN" altLang="en-US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behaviors</a:t>
              </a:r>
              <a:r>
                <a:rPr lang="zh-CN" altLang="en-US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by groups.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EXAMPLE:</a:t>
              </a:r>
              <a:endParaRPr lang="zh-CN" altLang="zh-CN" sz="10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"norm_1":{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"ID":1,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"type": "injunctive",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"content": "Everyone is not allowed to smoke indoors.",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"utility": 100,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</a:t>
              </a:r>
              <a:r>
                <a:rPr lang="en-US" altLang="zh-CN" sz="1000" kern="1200" dirty="0" err="1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activation_state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": true,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</a:pP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"</a:t>
              </a:r>
              <a:r>
                <a:rPr lang="en-US" altLang="zh-CN" sz="1000" kern="1200" dirty="0" err="1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validity_state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": true}</a:t>
              </a:r>
              <a:endParaRPr lang="zh-CN" altLang="zh-CN" sz="10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l">
                <a:lnSpc>
                  <a:spcPts val="1200"/>
                </a:lnSpc>
                <a:spcBef>
                  <a:spcPts val="600"/>
                </a:spcBef>
              </a:pPr>
              <a:r>
                <a:rPr lang="en-US" altLang="zh-CN" sz="1000" b="1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ATTENTION: </a:t>
              </a:r>
              <a:r>
                <a:rPr lang="en-US" altLang="zh-CN" sz="100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Do not output anything else except for the content in JSON.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ACC44A-8706-76EC-AB78-F46A20AB7780}"/>
                </a:ext>
              </a:extLst>
            </p:cNvPr>
            <p:cNvSpPr txBox="1"/>
            <p:nvPr/>
          </p:nvSpPr>
          <p:spPr>
            <a:xfrm>
              <a:off x="2658508" y="386433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F12B500-81E8-CDCD-7C67-CFFA4DF44A24}"/>
                </a:ext>
              </a:extLst>
            </p:cNvPr>
            <p:cNvSpPr txBox="1"/>
            <p:nvPr/>
          </p:nvSpPr>
          <p:spPr>
            <a:xfrm>
              <a:off x="143106" y="3424881"/>
              <a:ext cx="12378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Example: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12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78B8E89C-F7EF-51A8-C8E7-61879D4E5C1A}"/>
              </a:ext>
            </a:extLst>
          </p:cNvPr>
          <p:cNvSpPr/>
          <p:nvPr/>
        </p:nvSpPr>
        <p:spPr>
          <a:xfrm>
            <a:off x="2952749" y="4949398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FCE9D9-7795-4532-6F04-A4D60C8B730C}"/>
              </a:ext>
            </a:extLst>
          </p:cNvPr>
          <p:cNvSpPr/>
          <p:nvPr/>
        </p:nvSpPr>
        <p:spPr>
          <a:xfrm>
            <a:off x="2926115" y="2947583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C159FE-0135-7D1E-7238-1761C6607FFD}"/>
              </a:ext>
            </a:extLst>
          </p:cNvPr>
          <p:cNvSpPr/>
          <p:nvPr/>
        </p:nvSpPr>
        <p:spPr>
          <a:xfrm>
            <a:off x="2926117" y="1134085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: 圆角 21">
            <a:extLst>
              <a:ext uri="{FF2B5EF4-FFF2-40B4-BE49-F238E27FC236}">
                <a16:creationId xmlns:a16="http://schemas.microsoft.com/office/drawing/2014/main" id="{22C0BC5F-4AF6-CEE7-1B17-1DAEE1375655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Spreading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388126"/>
            <a:ext cx="836023" cy="38559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: 圆角 21">
            <a:extLst>
              <a:ext uri="{FF2B5EF4-FFF2-40B4-BE49-F238E27FC236}">
                <a16:creationId xmlns:a16="http://schemas.microsoft.com/office/drawing/2014/main" id="{C4E7C673-D97C-D20C-7D08-8B99EC9A6127}"/>
              </a:ext>
            </a:extLst>
          </p:cNvPr>
          <p:cNvSpPr/>
          <p:nvPr/>
        </p:nvSpPr>
        <p:spPr>
          <a:xfrm>
            <a:off x="2926116" y="809330"/>
            <a:ext cx="3838239" cy="390941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1">
            <a:extLst>
              <a:ext uri="{FF2B5EF4-FFF2-40B4-BE49-F238E27FC236}">
                <a16:creationId xmlns:a16="http://schemas.microsoft.com/office/drawing/2014/main" id="{0006C2B3-C65C-1B37-416E-4A510F2BE7C8}"/>
              </a:ext>
            </a:extLst>
          </p:cNvPr>
          <p:cNvSpPr/>
          <p:nvPr/>
        </p:nvSpPr>
        <p:spPr>
          <a:xfrm>
            <a:off x="2926116" y="2592046"/>
            <a:ext cx="3838238" cy="412974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1">
            <a:extLst>
              <a:ext uri="{FF2B5EF4-FFF2-40B4-BE49-F238E27FC236}">
                <a16:creationId xmlns:a16="http://schemas.microsoft.com/office/drawing/2014/main" id="{F391AC82-95FD-42F8-DB70-4EC9D4A3A279}"/>
              </a:ext>
            </a:extLst>
          </p:cNvPr>
          <p:cNvSpPr/>
          <p:nvPr/>
        </p:nvSpPr>
        <p:spPr>
          <a:xfrm>
            <a:off x="2952749" y="4557573"/>
            <a:ext cx="3830921" cy="407016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1C4939-6C63-CC77-10B8-67B2371A8AE5}"/>
              </a:ext>
            </a:extLst>
          </p:cNvPr>
          <p:cNvGrpSpPr/>
          <p:nvPr/>
        </p:nvGrpSpPr>
        <p:grpSpPr>
          <a:xfrm>
            <a:off x="3066637" y="1349523"/>
            <a:ext cx="3603147" cy="430438"/>
            <a:chOff x="-4062753" y="2806283"/>
            <a:chExt cx="3603147" cy="430438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4C8AE234-1FD0-1A51-F95B-65205A63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062753" y="2806283"/>
              <a:ext cx="3603147" cy="177424"/>
            </a:xfrm>
            <a:prstGeom prst="rect">
              <a:avLst/>
            </a:prstGeom>
          </p:spPr>
        </p:pic>
        <p:pic>
          <p:nvPicPr>
            <p:cNvPr id="29" name="图形 3">
              <a:extLst>
                <a:ext uri="{FF2B5EF4-FFF2-40B4-BE49-F238E27FC236}">
                  <a16:creationId xmlns:a16="http://schemas.microsoft.com/office/drawing/2014/main" id="{958BB4A3-B13B-1766-B877-3DA49027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796909" y="3056110"/>
              <a:ext cx="2863977" cy="180611"/>
            </a:xfrm>
            <a:prstGeom prst="rect">
              <a:avLst/>
            </a:prstGeom>
          </p:spPr>
        </p:pic>
      </p:grpSp>
      <p:pic>
        <p:nvPicPr>
          <p:cNvPr id="31" name="图形 5">
            <a:extLst>
              <a:ext uri="{FF2B5EF4-FFF2-40B4-BE49-F238E27FC236}">
                <a16:creationId xmlns:a16="http://schemas.microsoft.com/office/drawing/2014/main" id="{34C3B2D8-D227-B522-CE99-30ECECAA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2749" y="3241141"/>
            <a:ext cx="3830921" cy="18495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3BB270-A5F4-51C9-8908-8905E2143DB2}"/>
              </a:ext>
            </a:extLst>
          </p:cNvPr>
          <p:cNvGrpSpPr/>
          <p:nvPr/>
        </p:nvGrpSpPr>
        <p:grpSpPr>
          <a:xfrm>
            <a:off x="3092493" y="5129334"/>
            <a:ext cx="3505484" cy="375905"/>
            <a:chOff x="-4607312" y="4118992"/>
            <a:chExt cx="4036262" cy="458617"/>
          </a:xfrm>
        </p:grpSpPr>
        <p:pic>
          <p:nvPicPr>
            <p:cNvPr id="34" name="图形 6">
              <a:extLst>
                <a:ext uri="{FF2B5EF4-FFF2-40B4-BE49-F238E27FC236}">
                  <a16:creationId xmlns:a16="http://schemas.microsoft.com/office/drawing/2014/main" id="{F4CAA961-B2A6-D3DA-7002-735A2807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4607312" y="4377399"/>
              <a:ext cx="4036262" cy="200210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5A2CFD0D-F9AE-3DD5-1E9D-AC28695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073127" y="4118992"/>
              <a:ext cx="2670851" cy="197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8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78B8E89C-F7EF-51A8-C8E7-61879D4E5C1A}"/>
              </a:ext>
            </a:extLst>
          </p:cNvPr>
          <p:cNvSpPr/>
          <p:nvPr/>
        </p:nvSpPr>
        <p:spPr>
          <a:xfrm>
            <a:off x="2952749" y="4949398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FCE9D9-7795-4532-6F04-A4D60C8B730C}"/>
              </a:ext>
            </a:extLst>
          </p:cNvPr>
          <p:cNvSpPr/>
          <p:nvPr/>
        </p:nvSpPr>
        <p:spPr>
          <a:xfrm>
            <a:off x="2926115" y="2947583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C159FE-0135-7D1E-7238-1761C6607FFD}"/>
              </a:ext>
            </a:extLst>
          </p:cNvPr>
          <p:cNvSpPr/>
          <p:nvPr/>
        </p:nvSpPr>
        <p:spPr>
          <a:xfrm>
            <a:off x="2926117" y="1134085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388126"/>
            <a:ext cx="836023" cy="38559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: 圆角 21">
            <a:extLst>
              <a:ext uri="{FF2B5EF4-FFF2-40B4-BE49-F238E27FC236}">
                <a16:creationId xmlns:a16="http://schemas.microsoft.com/office/drawing/2014/main" id="{C4E7C673-D97C-D20C-7D08-8B99EC9A6127}"/>
              </a:ext>
            </a:extLst>
          </p:cNvPr>
          <p:cNvSpPr/>
          <p:nvPr/>
        </p:nvSpPr>
        <p:spPr>
          <a:xfrm>
            <a:off x="2926116" y="809330"/>
            <a:ext cx="3838239" cy="390941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1">
            <a:extLst>
              <a:ext uri="{FF2B5EF4-FFF2-40B4-BE49-F238E27FC236}">
                <a16:creationId xmlns:a16="http://schemas.microsoft.com/office/drawing/2014/main" id="{0006C2B3-C65C-1B37-416E-4A510F2BE7C8}"/>
              </a:ext>
            </a:extLst>
          </p:cNvPr>
          <p:cNvSpPr/>
          <p:nvPr/>
        </p:nvSpPr>
        <p:spPr>
          <a:xfrm>
            <a:off x="2926116" y="2592046"/>
            <a:ext cx="3838238" cy="412974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1">
            <a:extLst>
              <a:ext uri="{FF2B5EF4-FFF2-40B4-BE49-F238E27FC236}">
                <a16:creationId xmlns:a16="http://schemas.microsoft.com/office/drawing/2014/main" id="{F391AC82-95FD-42F8-DB70-4EC9D4A3A279}"/>
              </a:ext>
            </a:extLst>
          </p:cNvPr>
          <p:cNvSpPr/>
          <p:nvPr/>
        </p:nvSpPr>
        <p:spPr>
          <a:xfrm>
            <a:off x="2952749" y="4557573"/>
            <a:ext cx="3830921" cy="40701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1C4939-6C63-CC77-10B8-67B2371A8AE5}"/>
              </a:ext>
            </a:extLst>
          </p:cNvPr>
          <p:cNvGrpSpPr/>
          <p:nvPr/>
        </p:nvGrpSpPr>
        <p:grpSpPr>
          <a:xfrm>
            <a:off x="3066637" y="1349523"/>
            <a:ext cx="3603147" cy="430438"/>
            <a:chOff x="-4062753" y="2806283"/>
            <a:chExt cx="3603147" cy="430438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4C8AE234-1FD0-1A51-F95B-65205A63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062753" y="2806283"/>
              <a:ext cx="3603147" cy="177424"/>
            </a:xfrm>
            <a:prstGeom prst="rect">
              <a:avLst/>
            </a:prstGeom>
          </p:spPr>
        </p:pic>
        <p:pic>
          <p:nvPicPr>
            <p:cNvPr id="29" name="图形 3">
              <a:extLst>
                <a:ext uri="{FF2B5EF4-FFF2-40B4-BE49-F238E27FC236}">
                  <a16:creationId xmlns:a16="http://schemas.microsoft.com/office/drawing/2014/main" id="{958BB4A3-B13B-1766-B877-3DA49027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796909" y="3056110"/>
              <a:ext cx="2863977" cy="180611"/>
            </a:xfrm>
            <a:prstGeom prst="rect">
              <a:avLst/>
            </a:prstGeom>
          </p:spPr>
        </p:pic>
      </p:grpSp>
      <p:pic>
        <p:nvPicPr>
          <p:cNvPr id="31" name="图形 5">
            <a:extLst>
              <a:ext uri="{FF2B5EF4-FFF2-40B4-BE49-F238E27FC236}">
                <a16:creationId xmlns:a16="http://schemas.microsoft.com/office/drawing/2014/main" id="{34C3B2D8-D227-B522-CE99-30ECECAA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2749" y="3241141"/>
            <a:ext cx="3830921" cy="18495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3BB270-A5F4-51C9-8908-8905E2143DB2}"/>
              </a:ext>
            </a:extLst>
          </p:cNvPr>
          <p:cNvGrpSpPr/>
          <p:nvPr/>
        </p:nvGrpSpPr>
        <p:grpSpPr>
          <a:xfrm>
            <a:off x="3092493" y="5129334"/>
            <a:ext cx="3505484" cy="375905"/>
            <a:chOff x="-4607312" y="4118992"/>
            <a:chExt cx="4036262" cy="458617"/>
          </a:xfrm>
        </p:grpSpPr>
        <p:pic>
          <p:nvPicPr>
            <p:cNvPr id="34" name="图形 6">
              <a:extLst>
                <a:ext uri="{FF2B5EF4-FFF2-40B4-BE49-F238E27FC236}">
                  <a16:creationId xmlns:a16="http://schemas.microsoft.com/office/drawing/2014/main" id="{F4CAA961-B2A6-D3DA-7002-735A2807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4607312" y="4377399"/>
              <a:ext cx="4036262" cy="200210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5A2CFD0D-F9AE-3DD5-1E9D-AC28695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073127" y="4118992"/>
              <a:ext cx="2670851" cy="197493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CF6488C-D892-8BA0-CDC4-47B6A30BFBEF}"/>
              </a:ext>
            </a:extLst>
          </p:cNvPr>
          <p:cNvGrpSpPr/>
          <p:nvPr/>
        </p:nvGrpSpPr>
        <p:grpSpPr>
          <a:xfrm>
            <a:off x="8521454" y="437277"/>
            <a:ext cx="1920451" cy="1078907"/>
            <a:chOff x="6440687" y="681738"/>
            <a:chExt cx="1920451" cy="107890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34672EF-B5F0-B5B4-7FF4-0E60EA5336F8}"/>
                </a:ext>
              </a:extLst>
            </p:cNvPr>
            <p:cNvSpPr/>
            <p:nvPr/>
          </p:nvSpPr>
          <p:spPr>
            <a:xfrm>
              <a:off x="6440687" y="914229"/>
              <a:ext cx="1920451" cy="846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69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436660B7-0F19-2D44-3157-A98717848F53}"/>
                </a:ext>
              </a:extLst>
            </p:cNvPr>
            <p:cNvSpPr/>
            <p:nvPr/>
          </p:nvSpPr>
          <p:spPr>
            <a:xfrm>
              <a:off x="6687031" y="681738"/>
              <a:ext cx="1378138" cy="30389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1600" b="1" dirty="0">
                  <a:solidFill>
                    <a:schemeClr val="tx1"/>
                  </a:solidFill>
                  <a:latin typeface="SFMono-Regular"/>
                </a:rPr>
                <a:t>Observation</a:t>
              </a:r>
              <a:endParaRPr kumimoji="1" lang="zh-CN" alt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63FF88E-5F72-77A0-2CB0-9856737FD819}"/>
                </a:ext>
              </a:extLst>
            </p:cNvPr>
            <p:cNvGrpSpPr/>
            <p:nvPr/>
          </p:nvGrpSpPr>
          <p:grpSpPr>
            <a:xfrm>
              <a:off x="7011145" y="1065030"/>
              <a:ext cx="724158" cy="603140"/>
              <a:chOff x="7641598" y="-331232"/>
              <a:chExt cx="761345" cy="67052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9492B13-E223-0E55-19E4-81886E281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75644" y="-316698"/>
                <a:ext cx="544398" cy="51299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99C51E9-2C94-EC6F-0061-034F8503E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413318" flipH="1">
                <a:off x="7713872" y="-331232"/>
                <a:ext cx="357010" cy="357010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44CCB09-13D6-4842-FF56-A329486B6D6A}"/>
                  </a:ext>
                </a:extLst>
              </p:cNvPr>
              <p:cNvSpPr/>
              <p:nvPr/>
            </p:nvSpPr>
            <p:spPr>
              <a:xfrm>
                <a:off x="7641598" y="122670"/>
                <a:ext cx="761345" cy="216624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  <a:latin typeface="SFMono-Regular"/>
                  </a:rPr>
                  <a:t>Receiver</a:t>
                </a:r>
                <a:endParaRPr kumimoji="1" lang="zh-CN" altLang="en-US" sz="11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右箭头 10">
            <a:extLst>
              <a:ext uri="{FF2B5EF4-FFF2-40B4-BE49-F238E27FC236}">
                <a16:creationId xmlns:a16="http://schemas.microsoft.com/office/drawing/2014/main" id="{F5CA8885-982E-71B6-3F37-D946DE72A096}"/>
              </a:ext>
            </a:extLst>
          </p:cNvPr>
          <p:cNvSpPr/>
          <p:nvPr/>
        </p:nvSpPr>
        <p:spPr>
          <a:xfrm rot="5400000">
            <a:off x="9272573" y="1663952"/>
            <a:ext cx="362835" cy="281865"/>
          </a:xfrm>
          <a:prstGeom prst="rightArrow">
            <a:avLst>
              <a:gd name="adj1" fmla="val 58392"/>
              <a:gd name="adj2" fmla="val 68472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01B997-9459-701E-67C9-426F7E5B43D5}"/>
              </a:ext>
            </a:extLst>
          </p:cNvPr>
          <p:cNvGrpSpPr/>
          <p:nvPr/>
        </p:nvGrpSpPr>
        <p:grpSpPr>
          <a:xfrm>
            <a:off x="7426960" y="2007351"/>
            <a:ext cx="4020069" cy="1401280"/>
            <a:chOff x="8066805" y="502975"/>
            <a:chExt cx="4020069" cy="14012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D5E47F8-960E-F0D8-BA5D-C0D294F761E5}"/>
                </a:ext>
              </a:extLst>
            </p:cNvPr>
            <p:cNvSpPr/>
            <p:nvPr/>
          </p:nvSpPr>
          <p:spPr>
            <a:xfrm>
              <a:off x="8066805" y="687071"/>
              <a:ext cx="4003040" cy="1217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69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DB2693-B0D5-8EB8-EADF-3F3BB03B7B44}"/>
                </a:ext>
              </a:extLst>
            </p:cNvPr>
            <p:cNvGrpSpPr/>
            <p:nvPr/>
          </p:nvGrpSpPr>
          <p:grpSpPr>
            <a:xfrm>
              <a:off x="9161299" y="502975"/>
              <a:ext cx="1954360" cy="369332"/>
              <a:chOff x="8209288" y="1119787"/>
              <a:chExt cx="1954360" cy="36933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0811113-68BA-FAF3-8C87-26446BAE09F8}"/>
                  </a:ext>
                </a:extLst>
              </p:cNvPr>
              <p:cNvSpPr txBox="1"/>
              <p:nvPr/>
            </p:nvSpPr>
            <p:spPr>
              <a:xfrm>
                <a:off x="8209288" y="1119787"/>
                <a:ext cx="1954360" cy="369332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 conflict</a:t>
                </a:r>
                <a:endParaRPr kumimoji="1" lang="zh-CN" altLang="en-US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81576756-8453-BB37-EC31-7FA6E2AD7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Photocopy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328633" y="1192877"/>
                <a:ext cx="237576" cy="237575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EADBE17-24A7-DC5E-FB32-F1B1088A729A}"/>
                </a:ext>
              </a:extLst>
            </p:cNvPr>
            <p:cNvGrpSpPr/>
            <p:nvPr/>
          </p:nvGrpSpPr>
          <p:grpSpPr>
            <a:xfrm>
              <a:off x="11050989" y="1152917"/>
              <a:ext cx="1035885" cy="584252"/>
              <a:chOff x="9560375" y="1015780"/>
              <a:chExt cx="1035885" cy="584252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C9FE6A7-37F2-9EDE-92BB-D995D2FC4F1D}"/>
                  </a:ext>
                </a:extLst>
              </p:cNvPr>
              <p:cNvGrpSpPr/>
              <p:nvPr/>
            </p:nvGrpSpPr>
            <p:grpSpPr>
              <a:xfrm>
                <a:off x="9560375" y="1035184"/>
                <a:ext cx="920752" cy="564848"/>
                <a:chOff x="7978133" y="712733"/>
                <a:chExt cx="920752" cy="564848"/>
              </a:xfrm>
            </p:grpSpPr>
            <p:sp>
              <p:nvSpPr>
                <p:cNvPr id="42" name="圆角矩形 41">
                  <a:extLst>
                    <a:ext uri="{FF2B5EF4-FFF2-40B4-BE49-F238E27FC236}">
                      <a16:creationId xmlns:a16="http://schemas.microsoft.com/office/drawing/2014/main" id="{95F850B1-E3BB-A96C-2B1A-543A5F8897B0}"/>
                    </a:ext>
                  </a:extLst>
                </p:cNvPr>
                <p:cNvSpPr/>
                <p:nvPr/>
              </p:nvSpPr>
              <p:spPr>
                <a:xfrm>
                  <a:off x="8399529" y="716773"/>
                  <a:ext cx="499356" cy="22611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69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A6E68069-0407-E9BA-10A1-39C36A1071FF}"/>
                    </a:ext>
                  </a:extLst>
                </p:cNvPr>
                <p:cNvSpPr/>
                <p:nvPr/>
              </p:nvSpPr>
              <p:spPr>
                <a:xfrm>
                  <a:off x="8477418" y="987625"/>
                  <a:ext cx="57216" cy="5654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B651A75C-59B6-B9C6-653D-FB8555416E6A}"/>
                    </a:ext>
                  </a:extLst>
                </p:cNvPr>
                <p:cNvSpPr/>
                <p:nvPr/>
              </p:nvSpPr>
              <p:spPr>
                <a:xfrm>
                  <a:off x="8435516" y="1056232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D9F63AAA-3B48-42B4-8A15-EE6460162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9503" y="712733"/>
                  <a:ext cx="497403" cy="443601"/>
                </a:xfrm>
                <a:prstGeom prst="rect">
                  <a:avLst/>
                </a:prstGeom>
              </p:spPr>
            </p:pic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C131C554-DA59-9F35-396E-A38E59935BFC}"/>
                    </a:ext>
                  </a:extLst>
                </p:cNvPr>
                <p:cNvSpPr/>
                <p:nvPr/>
              </p:nvSpPr>
              <p:spPr>
                <a:xfrm>
                  <a:off x="7978133" y="1143437"/>
                  <a:ext cx="559987" cy="13414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dirty="0">
                      <a:solidFill>
                        <a:schemeClr val="tx1"/>
                      </a:solidFill>
                      <a:latin typeface="SFMono-Regular"/>
                    </a:rPr>
                    <a:t>Sender</a:t>
                  </a:r>
                  <a:endParaRPr kumimoji="1" lang="zh-CN" altLang="en-US" sz="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21136B0-B003-72CE-36CA-FEE177A8EAFB}"/>
                  </a:ext>
                </a:extLst>
              </p:cNvPr>
              <p:cNvSpPr txBox="1"/>
              <p:nvPr/>
            </p:nvSpPr>
            <p:spPr>
              <a:xfrm>
                <a:off x="9954299" y="1015780"/>
                <a:ext cx="641961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Conflict</a:t>
                </a:r>
                <a:r>
                  <a:rPr lang="zh-CN" altLang="en-US" sz="1000" b="1" dirty="0">
                    <a:solidFill>
                      <a:srgbClr val="C00000"/>
                    </a:solidFill>
                    <a:latin typeface="SFMono-Regular"/>
                  </a:rPr>
                  <a:t>！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F6F93E8-0354-0256-5480-254C6F6C20FB}"/>
                </a:ext>
              </a:extLst>
            </p:cNvPr>
            <p:cNvGrpSpPr/>
            <p:nvPr/>
          </p:nvGrpSpPr>
          <p:grpSpPr>
            <a:xfrm>
              <a:off x="9453653" y="1229281"/>
              <a:ext cx="1250847" cy="415498"/>
              <a:chOff x="9216333" y="1083895"/>
              <a:chExt cx="1250847" cy="415498"/>
            </a:xfrm>
          </p:grpSpPr>
          <p:sp>
            <p:nvSpPr>
              <p:cNvPr id="37" name="圆角矩形 36">
                <a:extLst>
                  <a:ext uri="{FF2B5EF4-FFF2-40B4-BE49-F238E27FC236}">
                    <a16:creationId xmlns:a16="http://schemas.microsoft.com/office/drawing/2014/main" id="{86CA31BB-D1D5-2D40-863A-D185A8A4C0A2}"/>
                  </a:ext>
                </a:extLst>
              </p:cNvPr>
              <p:cNvSpPr/>
              <p:nvPr/>
            </p:nvSpPr>
            <p:spPr>
              <a:xfrm>
                <a:off x="9216333" y="1110252"/>
                <a:ext cx="1179491" cy="38914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69" dirty="0"/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49FFE630-7672-FDC8-26AA-329554941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30321" y="1200264"/>
                <a:ext cx="185894" cy="185894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4B86E78-8AA3-E377-8287-C133BCA3F70E}"/>
                  </a:ext>
                </a:extLst>
              </p:cNvPr>
              <p:cNvSpPr txBox="1"/>
              <p:nvPr/>
            </p:nvSpPr>
            <p:spPr>
              <a:xfrm>
                <a:off x="9335139" y="1083895"/>
                <a:ext cx="113204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00" b="1" i="1" dirty="0">
                    <a:solidFill>
                      <a:schemeClr val="tx1"/>
                    </a:solidFill>
                  </a:rPr>
                  <a:t>Personal</a:t>
                </a:r>
                <a:r>
                  <a:rPr kumimoji="1" lang="zh-CN" altLang="en-US" sz="1050" b="1" i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050" b="1" i="1" dirty="0">
                    <a:solidFill>
                      <a:schemeClr val="tx1"/>
                    </a:solidFill>
                  </a:rPr>
                  <a:t>Norm </a:t>
                </a:r>
              </a:p>
              <a:p>
                <a:pPr algn="ctr"/>
                <a:r>
                  <a:rPr kumimoji="1" lang="en-US" altLang="zh-CN" sz="1000" b="1" i="1" dirty="0">
                    <a:solidFill>
                      <a:schemeClr val="tx1"/>
                    </a:solidFill>
                  </a:rPr>
                  <a:t>Database</a:t>
                </a:r>
                <a:endParaRPr kumimoji="1" lang="zh-CN" altLang="en-US" sz="1000" b="1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CA5457-8A17-0EC4-C286-5B0434AA9C06}"/>
                </a:ext>
              </a:extLst>
            </p:cNvPr>
            <p:cNvSpPr/>
            <p:nvPr/>
          </p:nvSpPr>
          <p:spPr>
            <a:xfrm>
              <a:off x="8148085" y="959746"/>
              <a:ext cx="2519117" cy="81781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91512CE-D9A5-24B4-8DA2-B2F91E664BDC}"/>
                </a:ext>
              </a:extLst>
            </p:cNvPr>
            <p:cNvSpPr txBox="1"/>
            <p:nvPr/>
          </p:nvSpPr>
          <p:spPr>
            <a:xfrm>
              <a:off x="9190580" y="92780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加号 19">
              <a:extLst>
                <a:ext uri="{FF2B5EF4-FFF2-40B4-BE49-F238E27FC236}">
                  <a16:creationId xmlns:a16="http://schemas.microsoft.com/office/drawing/2014/main" id="{69800CFC-9A21-6F64-8CD5-FFB1D7D52705}"/>
                </a:ext>
              </a:extLst>
            </p:cNvPr>
            <p:cNvSpPr/>
            <p:nvPr/>
          </p:nvSpPr>
          <p:spPr>
            <a:xfrm>
              <a:off x="9198147" y="1322329"/>
              <a:ext cx="240747" cy="232120"/>
            </a:xfrm>
            <a:prstGeom prst="mathPlu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67DA521-BBE5-9773-CE99-1D06FD465A3F}"/>
                </a:ext>
              </a:extLst>
            </p:cNvPr>
            <p:cNvSpPr txBox="1"/>
            <p:nvPr/>
          </p:nvSpPr>
          <p:spPr>
            <a:xfrm>
              <a:off x="11134327" y="905893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8E2550E-354F-6EF6-1231-7FA7F584DCA5}"/>
                </a:ext>
              </a:extLst>
            </p:cNvPr>
            <p:cNvSpPr/>
            <p:nvPr/>
          </p:nvSpPr>
          <p:spPr>
            <a:xfrm>
              <a:off x="11017858" y="960068"/>
              <a:ext cx="988113" cy="81781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右箭头 35">
              <a:extLst>
                <a:ext uri="{FF2B5EF4-FFF2-40B4-BE49-F238E27FC236}">
                  <a16:creationId xmlns:a16="http://schemas.microsoft.com/office/drawing/2014/main" id="{D1E3028F-E3F2-FDDB-26E1-E677A985BE2A}"/>
                </a:ext>
              </a:extLst>
            </p:cNvPr>
            <p:cNvSpPr/>
            <p:nvPr/>
          </p:nvSpPr>
          <p:spPr>
            <a:xfrm>
              <a:off x="10755533" y="1246266"/>
              <a:ext cx="170350" cy="184626"/>
            </a:xfrm>
            <a:prstGeom prst="rightArrow">
              <a:avLst>
                <a:gd name="adj1" fmla="val 45415"/>
                <a:gd name="adj2" fmla="val 58631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9" name="右箭头 48">
            <a:extLst>
              <a:ext uri="{FF2B5EF4-FFF2-40B4-BE49-F238E27FC236}">
                <a16:creationId xmlns:a16="http://schemas.microsoft.com/office/drawing/2014/main" id="{60FAE07F-ED07-4679-3334-7663C29C6042}"/>
              </a:ext>
            </a:extLst>
          </p:cNvPr>
          <p:cNvSpPr/>
          <p:nvPr/>
        </p:nvSpPr>
        <p:spPr>
          <a:xfrm rot="5400000">
            <a:off x="9289957" y="3569149"/>
            <a:ext cx="362835" cy="281865"/>
          </a:xfrm>
          <a:prstGeom prst="rightArrow">
            <a:avLst>
              <a:gd name="adj1" fmla="val 58392"/>
              <a:gd name="adj2" fmla="val 68472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6B4EE4D-7970-B69A-93EE-6552CEB30E1F}"/>
              </a:ext>
            </a:extLst>
          </p:cNvPr>
          <p:cNvSpPr/>
          <p:nvPr/>
        </p:nvSpPr>
        <p:spPr>
          <a:xfrm>
            <a:off x="7197354" y="254524"/>
            <a:ext cx="4472132" cy="548576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29993E4E-6759-E0C5-10B6-5D333245F158}"/>
              </a:ext>
            </a:extLst>
          </p:cNvPr>
          <p:cNvCxnSpPr>
            <a:stCxn id="5" idx="3"/>
          </p:cNvCxnSpPr>
          <p:nvPr/>
        </p:nvCxnSpPr>
        <p:spPr>
          <a:xfrm>
            <a:off x="6764357" y="1494379"/>
            <a:ext cx="432997" cy="45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0BD23E1-0B8C-DD5C-C092-C0C9DE074000}"/>
              </a:ext>
            </a:extLst>
          </p:cNvPr>
          <p:cNvGrpSpPr/>
          <p:nvPr/>
        </p:nvGrpSpPr>
        <p:grpSpPr>
          <a:xfrm>
            <a:off x="7461808" y="3968216"/>
            <a:ext cx="3968192" cy="1368697"/>
            <a:chOff x="7426960" y="4255073"/>
            <a:chExt cx="3968192" cy="1368697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AD190C4-3AE1-DBAC-9BFC-9ADCD81EA5CF}"/>
                </a:ext>
              </a:extLst>
            </p:cNvPr>
            <p:cNvGrpSpPr/>
            <p:nvPr/>
          </p:nvGrpSpPr>
          <p:grpSpPr>
            <a:xfrm>
              <a:off x="7426960" y="4255073"/>
              <a:ext cx="3968192" cy="1368697"/>
              <a:chOff x="8082176" y="2885971"/>
              <a:chExt cx="3968192" cy="1368697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0BF4E73-B5BD-83BF-B3A6-73FF76E00AE0}"/>
                  </a:ext>
                </a:extLst>
              </p:cNvPr>
              <p:cNvSpPr/>
              <p:nvPr/>
            </p:nvSpPr>
            <p:spPr>
              <a:xfrm>
                <a:off x="8082176" y="3037484"/>
                <a:ext cx="3968192" cy="12171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69"/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D914BB8E-57AF-0B0E-ABD6-2534495BC203}"/>
                  </a:ext>
                </a:extLst>
              </p:cNvPr>
              <p:cNvGrpSpPr/>
              <p:nvPr/>
            </p:nvGrpSpPr>
            <p:grpSpPr>
              <a:xfrm>
                <a:off x="9230949" y="2885971"/>
                <a:ext cx="1767432" cy="369332"/>
                <a:chOff x="8339678" y="1126034"/>
                <a:chExt cx="1767432" cy="369332"/>
              </a:xfrm>
            </p:grpSpPr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A3876B1F-045E-7691-7705-AD7D9EC98289}"/>
                    </a:ext>
                  </a:extLst>
                </p:cNvPr>
                <p:cNvSpPr txBox="1"/>
                <p:nvPr/>
              </p:nvSpPr>
              <p:spPr>
                <a:xfrm>
                  <a:off x="8339678" y="1126034"/>
                  <a:ext cx="1767432" cy="369332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en-US" altLang="zh-CN" b="1" dirty="0">
                      <a:solidFill>
                        <a:schemeClr val="bg1">
                          <a:lumMod val="9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Decide to talk</a:t>
                  </a:r>
                  <a:endParaRPr kumimoji="1" lang="zh-CN" altLang="en-US" b="1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B1E0717F-0836-4F5C-D666-FCA1BE4BAA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artisticPhotocopy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98241" y="1203614"/>
                  <a:ext cx="237576" cy="23757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4E816E6-65C2-F303-FA6B-92E649916EAE}"/>
                  </a:ext>
                </a:extLst>
              </p:cNvPr>
              <p:cNvGrpSpPr/>
              <p:nvPr/>
            </p:nvGrpSpPr>
            <p:grpSpPr>
              <a:xfrm>
                <a:off x="8164168" y="3243049"/>
                <a:ext cx="3852028" cy="882399"/>
                <a:chOff x="7839156" y="2740369"/>
                <a:chExt cx="3852028" cy="882399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F27F8333-6170-D5B2-C2F0-7D1F80EE37AE}"/>
                    </a:ext>
                  </a:extLst>
                </p:cNvPr>
                <p:cNvSpPr/>
                <p:nvPr/>
              </p:nvSpPr>
              <p:spPr>
                <a:xfrm>
                  <a:off x="7839156" y="2804950"/>
                  <a:ext cx="2168591" cy="817818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33CB67D-79EC-79B6-55E8-55BF15DDB07A}"/>
                    </a:ext>
                  </a:extLst>
                </p:cNvPr>
                <p:cNvSpPr txBox="1"/>
                <p:nvPr/>
              </p:nvSpPr>
              <p:spPr>
                <a:xfrm>
                  <a:off x="8633734" y="2740369"/>
                  <a:ext cx="6126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  <a:endParaRPr kumimoji="1" lang="zh-CN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78B1B695-4299-551F-1476-DD5A8704271D}"/>
                    </a:ext>
                  </a:extLst>
                </p:cNvPr>
                <p:cNvSpPr/>
                <p:nvPr/>
              </p:nvSpPr>
              <p:spPr>
                <a:xfrm>
                  <a:off x="8454539" y="3216221"/>
                  <a:ext cx="57216" cy="5654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3A463313-8246-7EE2-0DD0-05D55B5CF3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3574" y="2990846"/>
                  <a:ext cx="497403" cy="443601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00329C63-E205-B677-C7CC-F22AD2896582}"/>
                    </a:ext>
                  </a:extLst>
                </p:cNvPr>
                <p:cNvSpPr/>
                <p:nvPr/>
              </p:nvSpPr>
              <p:spPr>
                <a:xfrm>
                  <a:off x="7880539" y="3375836"/>
                  <a:ext cx="583472" cy="13414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dirty="0">
                      <a:solidFill>
                        <a:schemeClr val="tx1"/>
                      </a:solidFill>
                      <a:latin typeface="SFMono-Regular"/>
                    </a:rPr>
                    <a:t>Sender</a:t>
                  </a:r>
                  <a:endParaRPr kumimoji="1" lang="zh-CN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圆角矩形 58">
                  <a:extLst>
                    <a:ext uri="{FF2B5EF4-FFF2-40B4-BE49-F238E27FC236}">
                      <a16:creationId xmlns:a16="http://schemas.microsoft.com/office/drawing/2014/main" id="{B6E30B04-7563-B8A5-4E0A-35D2A2798507}"/>
                    </a:ext>
                  </a:extLst>
                </p:cNvPr>
                <p:cNvSpPr/>
                <p:nvPr/>
              </p:nvSpPr>
              <p:spPr>
                <a:xfrm>
                  <a:off x="8510408" y="3019005"/>
                  <a:ext cx="504423" cy="19045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69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9AA38EF0-F689-1483-F9B3-07FA70E6652E}"/>
                    </a:ext>
                  </a:extLst>
                </p:cNvPr>
                <p:cNvSpPr txBox="1"/>
                <p:nvPr/>
              </p:nvSpPr>
              <p:spPr>
                <a:xfrm>
                  <a:off x="8467058" y="2981604"/>
                  <a:ext cx="667896" cy="272415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solidFill>
                        <a:srgbClr val="C00000"/>
                      </a:solidFill>
                      <a:latin typeface="SFMono-Regular"/>
                    </a:rPr>
                    <a:t>Conflict</a:t>
                  </a:r>
                  <a:r>
                    <a:rPr lang="zh-CN" altLang="en-US" sz="1000" b="1" dirty="0">
                      <a:solidFill>
                        <a:srgbClr val="C00000"/>
                      </a:solidFill>
                      <a:latin typeface="SFMono-Regular"/>
                    </a:rPr>
                    <a:t>！</a:t>
                  </a:r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B1A7E74D-6B37-4D38-C3FB-64ED141E87DD}"/>
                    </a:ext>
                  </a:extLst>
                </p:cNvPr>
                <p:cNvSpPr/>
                <p:nvPr/>
              </p:nvSpPr>
              <p:spPr>
                <a:xfrm>
                  <a:off x="8398214" y="3289105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62ABAD2F-2BCA-104F-22E8-7F50770260DD}"/>
                    </a:ext>
                  </a:extLst>
                </p:cNvPr>
                <p:cNvGrpSpPr/>
                <p:nvPr/>
              </p:nvGrpSpPr>
              <p:grpSpPr>
                <a:xfrm>
                  <a:off x="8876187" y="2979554"/>
                  <a:ext cx="1278880" cy="552376"/>
                  <a:chOff x="8876187" y="2979554"/>
                  <a:chExt cx="1278880" cy="552376"/>
                </a:xfrm>
              </p:grpSpPr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1F389A75-E10D-344D-29FE-A4163536A011}"/>
                      </a:ext>
                    </a:extLst>
                  </p:cNvPr>
                  <p:cNvSpPr/>
                  <p:nvPr/>
                </p:nvSpPr>
                <p:spPr>
                  <a:xfrm>
                    <a:off x="9107554" y="3017672"/>
                    <a:ext cx="840971" cy="514258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  <a:alpha val="49804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369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0C0653C6-DA2E-EA65-79EE-3DED5F2D8326}"/>
                      </a:ext>
                    </a:extLst>
                  </p:cNvPr>
                  <p:cNvSpPr txBox="1"/>
                  <p:nvPr/>
                </p:nvSpPr>
                <p:spPr>
                  <a:xfrm>
                    <a:off x="8876187" y="2979554"/>
                    <a:ext cx="127888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zh-C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Agent </a:t>
                    </a:r>
                  </a:p>
                  <a:p>
                    <a:pPr algn="ctr"/>
                    <a:r>
                      <a:rPr kumimoji="1" lang="en-US" altLang="zh-C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Description</a:t>
                    </a:r>
                    <a:endParaRPr kumimoji="1" lang="zh-CN" alt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26770509-6C8B-1DBC-5EF8-E287E8818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0169" y="3393440"/>
                  <a:ext cx="59344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加号 63">
                  <a:extLst>
                    <a:ext uri="{FF2B5EF4-FFF2-40B4-BE49-F238E27FC236}">
                      <a16:creationId xmlns:a16="http://schemas.microsoft.com/office/drawing/2014/main" id="{3B97A72D-32BC-0C24-79AB-0252B43086E0}"/>
                    </a:ext>
                  </a:extLst>
                </p:cNvPr>
                <p:cNvSpPr/>
                <p:nvPr/>
              </p:nvSpPr>
              <p:spPr>
                <a:xfrm>
                  <a:off x="8666802" y="3264538"/>
                  <a:ext cx="240747" cy="232120"/>
                </a:xfrm>
                <a:prstGeom prst="mathPlus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右箭头 64">
                  <a:extLst>
                    <a:ext uri="{FF2B5EF4-FFF2-40B4-BE49-F238E27FC236}">
                      <a16:creationId xmlns:a16="http://schemas.microsoft.com/office/drawing/2014/main" id="{4DFD861E-C5E0-2066-3F53-839E836F9A1C}"/>
                    </a:ext>
                  </a:extLst>
                </p:cNvPr>
                <p:cNvSpPr/>
                <p:nvPr/>
              </p:nvSpPr>
              <p:spPr>
                <a:xfrm>
                  <a:off x="10088522" y="3124343"/>
                  <a:ext cx="170350" cy="184626"/>
                </a:xfrm>
                <a:prstGeom prst="rightArrow">
                  <a:avLst>
                    <a:gd name="adj1" fmla="val 45415"/>
                    <a:gd name="adj2" fmla="val 58631"/>
                  </a:avLst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2782AD93-1512-2589-BC5D-AFF46F799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75576" y="3043384"/>
                  <a:ext cx="497403" cy="443601"/>
                </a:xfrm>
                <a:prstGeom prst="rect">
                  <a:avLst/>
                </a:prstGeom>
              </p:spPr>
            </p:pic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1AB0BDB0-8C33-784C-7524-0B9783055247}"/>
                    </a:ext>
                  </a:extLst>
                </p:cNvPr>
                <p:cNvSpPr/>
                <p:nvPr/>
              </p:nvSpPr>
              <p:spPr>
                <a:xfrm>
                  <a:off x="10377297" y="3426774"/>
                  <a:ext cx="560313" cy="13414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dirty="0">
                      <a:solidFill>
                        <a:schemeClr val="tx1"/>
                      </a:solidFill>
                      <a:latin typeface="SFMono-Regular"/>
                    </a:rPr>
                    <a:t>Sender</a:t>
                  </a:r>
                  <a:endParaRPr kumimoji="1" lang="zh-CN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CA9D1989-D6E3-08D2-99A8-B6B72B9BEDD3}"/>
                    </a:ext>
                  </a:extLst>
                </p:cNvPr>
                <p:cNvSpPr txBox="1"/>
                <p:nvPr/>
              </p:nvSpPr>
              <p:spPr>
                <a:xfrm>
                  <a:off x="10651290" y="2740369"/>
                  <a:ext cx="7409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  <a:endParaRPr kumimoji="1" lang="zh-CN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9F2961D2-C118-5C98-2542-DCCC158F2F95}"/>
                    </a:ext>
                  </a:extLst>
                </p:cNvPr>
                <p:cNvSpPr/>
                <p:nvPr/>
              </p:nvSpPr>
              <p:spPr>
                <a:xfrm>
                  <a:off x="10323502" y="2804950"/>
                  <a:ext cx="1303749" cy="817818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0" name="圆角矩形标注 69">
                  <a:extLst>
                    <a:ext uri="{FF2B5EF4-FFF2-40B4-BE49-F238E27FC236}">
                      <a16:creationId xmlns:a16="http://schemas.microsoft.com/office/drawing/2014/main" id="{DCDFED2F-E3BA-F9F2-FD0F-44EADB376E41}"/>
                    </a:ext>
                  </a:extLst>
                </p:cNvPr>
                <p:cNvSpPr/>
                <p:nvPr/>
              </p:nvSpPr>
              <p:spPr>
                <a:xfrm>
                  <a:off x="10914910" y="3048145"/>
                  <a:ext cx="638966" cy="345295"/>
                </a:xfrm>
                <a:prstGeom prst="wedgeRoundRectCallout">
                  <a:avLst>
                    <a:gd name="adj1" fmla="val -73392"/>
                    <a:gd name="adj2" fmla="val 22333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69"/>
                </a:p>
              </p:txBody>
            </p: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2F4C062D-70EF-444F-16EE-B73E9D5F71A3}"/>
                    </a:ext>
                  </a:extLst>
                </p:cNvPr>
                <p:cNvSpPr txBox="1"/>
                <p:nvPr/>
              </p:nvSpPr>
              <p:spPr>
                <a:xfrm>
                  <a:off x="10880218" y="3000234"/>
                  <a:ext cx="810966" cy="442674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rgbClr val="C00000"/>
                      </a:solidFill>
                      <a:latin typeface="SFMono-Regular"/>
                    </a:rPr>
                    <a:t>I want to talk</a:t>
                  </a:r>
                  <a:r>
                    <a:rPr lang="zh-CN" altLang="en-US" sz="1000" b="1" dirty="0">
                      <a:solidFill>
                        <a:srgbClr val="C00000"/>
                      </a:solidFill>
                      <a:latin typeface="SFMono-Regular"/>
                    </a:rPr>
                    <a:t>！</a:t>
                  </a:r>
                </a:p>
              </p:txBody>
            </p:sp>
          </p:grpSp>
        </p:grp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96876D2C-39D9-A689-7F29-2D84CDCAD36E}"/>
                </a:ext>
              </a:extLst>
            </p:cNvPr>
            <p:cNvCxnSpPr>
              <a:cxnSpLocks/>
            </p:cNvCxnSpPr>
            <p:nvPr/>
          </p:nvCxnSpPr>
          <p:spPr>
            <a:xfrm>
              <a:off x="8889965" y="5320801"/>
              <a:ext cx="5934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6173AA24-F76B-074B-9725-9B471F6B14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1620" y="2622163"/>
            <a:ext cx="960886" cy="552667"/>
          </a:xfrm>
          <a:prstGeom prst="rect">
            <a:avLst/>
          </a:prstGeom>
        </p:spPr>
      </p:pic>
      <p:sp>
        <p:nvSpPr>
          <p:cNvPr id="87" name="矩形: 圆角 21">
            <a:extLst>
              <a:ext uri="{FF2B5EF4-FFF2-40B4-BE49-F238E27FC236}">
                <a16:creationId xmlns:a16="http://schemas.microsoft.com/office/drawing/2014/main" id="{33E08C7F-3AAB-48E3-F4C1-0B00FB7DFFBE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Spreading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9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78B8E89C-F7EF-51A8-C8E7-61879D4E5C1A}"/>
              </a:ext>
            </a:extLst>
          </p:cNvPr>
          <p:cNvSpPr/>
          <p:nvPr/>
        </p:nvSpPr>
        <p:spPr>
          <a:xfrm>
            <a:off x="2952749" y="4949398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FCE9D9-7795-4532-6F04-A4D60C8B730C}"/>
              </a:ext>
            </a:extLst>
          </p:cNvPr>
          <p:cNvSpPr/>
          <p:nvPr/>
        </p:nvSpPr>
        <p:spPr>
          <a:xfrm>
            <a:off x="2926115" y="2947583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C159FE-0135-7D1E-7238-1761C6607FFD}"/>
              </a:ext>
            </a:extLst>
          </p:cNvPr>
          <p:cNvSpPr/>
          <p:nvPr/>
        </p:nvSpPr>
        <p:spPr>
          <a:xfrm>
            <a:off x="2926117" y="1134085"/>
            <a:ext cx="3838240" cy="720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19AFC356-7F94-0F01-3E57-A8F1FBE5FD98}"/>
              </a:ext>
            </a:extLst>
          </p:cNvPr>
          <p:cNvSpPr/>
          <p:nvPr/>
        </p:nvSpPr>
        <p:spPr>
          <a:xfrm>
            <a:off x="2090094" y="1388126"/>
            <a:ext cx="836023" cy="38559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: 圆角 21">
            <a:extLst>
              <a:ext uri="{FF2B5EF4-FFF2-40B4-BE49-F238E27FC236}">
                <a16:creationId xmlns:a16="http://schemas.microsoft.com/office/drawing/2014/main" id="{C4E7C673-D97C-D20C-7D08-8B99EC9A6127}"/>
              </a:ext>
            </a:extLst>
          </p:cNvPr>
          <p:cNvSpPr/>
          <p:nvPr/>
        </p:nvSpPr>
        <p:spPr>
          <a:xfrm>
            <a:off x="2926116" y="809330"/>
            <a:ext cx="3838239" cy="39094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1">
            <a:extLst>
              <a:ext uri="{FF2B5EF4-FFF2-40B4-BE49-F238E27FC236}">
                <a16:creationId xmlns:a16="http://schemas.microsoft.com/office/drawing/2014/main" id="{0006C2B3-C65C-1B37-416E-4A510F2BE7C8}"/>
              </a:ext>
            </a:extLst>
          </p:cNvPr>
          <p:cNvSpPr/>
          <p:nvPr/>
        </p:nvSpPr>
        <p:spPr>
          <a:xfrm>
            <a:off x="2926116" y="2592046"/>
            <a:ext cx="3838238" cy="412974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1">
            <a:extLst>
              <a:ext uri="{FF2B5EF4-FFF2-40B4-BE49-F238E27FC236}">
                <a16:creationId xmlns:a16="http://schemas.microsoft.com/office/drawing/2014/main" id="{F391AC82-95FD-42F8-DB70-4EC9D4A3A279}"/>
              </a:ext>
            </a:extLst>
          </p:cNvPr>
          <p:cNvSpPr/>
          <p:nvPr/>
        </p:nvSpPr>
        <p:spPr>
          <a:xfrm>
            <a:off x="2952749" y="4557573"/>
            <a:ext cx="3830921" cy="40701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Observer’s Perspective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1C4939-6C63-CC77-10B8-67B2371A8AE5}"/>
              </a:ext>
            </a:extLst>
          </p:cNvPr>
          <p:cNvGrpSpPr/>
          <p:nvPr/>
        </p:nvGrpSpPr>
        <p:grpSpPr>
          <a:xfrm>
            <a:off x="3066637" y="1349523"/>
            <a:ext cx="3603147" cy="430438"/>
            <a:chOff x="-4062753" y="2806283"/>
            <a:chExt cx="3603147" cy="430438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4C8AE234-1FD0-1A51-F95B-65205A63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062753" y="2806283"/>
              <a:ext cx="3603147" cy="177424"/>
            </a:xfrm>
            <a:prstGeom prst="rect">
              <a:avLst/>
            </a:prstGeom>
          </p:spPr>
        </p:pic>
        <p:pic>
          <p:nvPicPr>
            <p:cNvPr id="29" name="图形 3">
              <a:extLst>
                <a:ext uri="{FF2B5EF4-FFF2-40B4-BE49-F238E27FC236}">
                  <a16:creationId xmlns:a16="http://schemas.microsoft.com/office/drawing/2014/main" id="{958BB4A3-B13B-1766-B877-3DA49027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796909" y="3056110"/>
              <a:ext cx="2863977" cy="180611"/>
            </a:xfrm>
            <a:prstGeom prst="rect">
              <a:avLst/>
            </a:prstGeom>
          </p:spPr>
        </p:pic>
      </p:grpSp>
      <p:pic>
        <p:nvPicPr>
          <p:cNvPr id="31" name="图形 5">
            <a:extLst>
              <a:ext uri="{FF2B5EF4-FFF2-40B4-BE49-F238E27FC236}">
                <a16:creationId xmlns:a16="http://schemas.microsoft.com/office/drawing/2014/main" id="{34C3B2D8-D227-B522-CE99-30ECECAA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2749" y="3241141"/>
            <a:ext cx="3830921" cy="18495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3BB270-A5F4-51C9-8908-8905E2143DB2}"/>
              </a:ext>
            </a:extLst>
          </p:cNvPr>
          <p:cNvGrpSpPr/>
          <p:nvPr/>
        </p:nvGrpSpPr>
        <p:grpSpPr>
          <a:xfrm>
            <a:off x="3092493" y="5129334"/>
            <a:ext cx="3505484" cy="375905"/>
            <a:chOff x="-4607312" y="4118992"/>
            <a:chExt cx="4036262" cy="458617"/>
          </a:xfrm>
        </p:grpSpPr>
        <p:pic>
          <p:nvPicPr>
            <p:cNvPr id="34" name="图形 6">
              <a:extLst>
                <a:ext uri="{FF2B5EF4-FFF2-40B4-BE49-F238E27FC236}">
                  <a16:creationId xmlns:a16="http://schemas.microsoft.com/office/drawing/2014/main" id="{F4CAA961-B2A6-D3DA-7002-735A2807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4607312" y="4377399"/>
              <a:ext cx="4036262" cy="200210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5A2CFD0D-F9AE-3DD5-1E9D-AC286956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073127" y="4118992"/>
              <a:ext cx="2670851" cy="197493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055983-3309-0015-D2F5-D72481014576}"/>
              </a:ext>
            </a:extLst>
          </p:cNvPr>
          <p:cNvGrpSpPr/>
          <p:nvPr/>
        </p:nvGrpSpPr>
        <p:grpSpPr>
          <a:xfrm>
            <a:off x="8364992" y="1767769"/>
            <a:ext cx="2181039" cy="1112704"/>
            <a:chOff x="4399793" y="2158033"/>
            <a:chExt cx="2181039" cy="1112704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6877C9D7-1227-88E8-8B10-3522419BCB95}"/>
                </a:ext>
              </a:extLst>
            </p:cNvPr>
            <p:cNvGrpSpPr/>
            <p:nvPr/>
          </p:nvGrpSpPr>
          <p:grpSpPr>
            <a:xfrm>
              <a:off x="4399793" y="2158033"/>
              <a:ext cx="2181039" cy="1112704"/>
              <a:chOff x="4399793" y="2158033"/>
              <a:chExt cx="2181039" cy="1112704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40663A2D-D8DD-D834-746A-8E3AF46A6B3D}"/>
                  </a:ext>
                </a:extLst>
              </p:cNvPr>
              <p:cNvGrpSpPr/>
              <p:nvPr/>
            </p:nvGrpSpPr>
            <p:grpSpPr>
              <a:xfrm>
                <a:off x="4399793" y="2158033"/>
                <a:ext cx="2181039" cy="1112704"/>
                <a:chOff x="4599039" y="1653349"/>
                <a:chExt cx="2181039" cy="1112704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8D52A6A8-B8A4-9FBC-30EF-12684F8E54A7}"/>
                    </a:ext>
                  </a:extLst>
                </p:cNvPr>
                <p:cNvGrpSpPr/>
                <p:nvPr/>
              </p:nvGrpSpPr>
              <p:grpSpPr>
                <a:xfrm>
                  <a:off x="4599039" y="1838326"/>
                  <a:ext cx="2181039" cy="927727"/>
                  <a:chOff x="3566198" y="1798767"/>
                  <a:chExt cx="2868167" cy="1220005"/>
                </a:xfrm>
              </p:grpSpPr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8578F7FB-2814-C0C6-EFA0-2A5E928B26A5}"/>
                      </a:ext>
                    </a:extLst>
                  </p:cNvPr>
                  <p:cNvSpPr/>
                  <p:nvPr/>
                </p:nvSpPr>
                <p:spPr>
                  <a:xfrm>
                    <a:off x="3566198" y="1798767"/>
                    <a:ext cx="2868167" cy="122000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369" dirty="0"/>
                  </a:p>
                </p:txBody>
              </p:sp>
              <p:sp>
                <p:nvSpPr>
                  <p:cNvPr id="87" name="圆角矩形标注 86">
                    <a:extLst>
                      <a:ext uri="{FF2B5EF4-FFF2-40B4-BE49-F238E27FC236}">
                        <a16:creationId xmlns:a16="http://schemas.microsoft.com/office/drawing/2014/main" id="{65104B2E-DAD3-FE90-C9B6-8FF287F9E090}"/>
                      </a:ext>
                    </a:extLst>
                  </p:cNvPr>
                  <p:cNvSpPr/>
                  <p:nvPr/>
                </p:nvSpPr>
                <p:spPr>
                  <a:xfrm>
                    <a:off x="4636473" y="2414291"/>
                    <a:ext cx="356234" cy="335281"/>
                  </a:xfrm>
                  <a:prstGeom prst="wedgeRoundRectCallout">
                    <a:avLst>
                      <a:gd name="adj1" fmla="val -87616"/>
                      <a:gd name="adj2" fmla="val -29276"/>
                      <a:gd name="adj3" fmla="val 16667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369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圆角矩形标注 87">
                    <a:extLst>
                      <a:ext uri="{FF2B5EF4-FFF2-40B4-BE49-F238E27FC236}">
                        <a16:creationId xmlns:a16="http://schemas.microsoft.com/office/drawing/2014/main" id="{BD74C0E6-121E-1274-6D71-10CE86D255C8}"/>
                      </a:ext>
                    </a:extLst>
                  </p:cNvPr>
                  <p:cNvSpPr/>
                  <p:nvPr/>
                </p:nvSpPr>
                <p:spPr>
                  <a:xfrm>
                    <a:off x="5022478" y="2082053"/>
                    <a:ext cx="402829" cy="335281"/>
                  </a:xfrm>
                  <a:prstGeom prst="wedgeRoundRectCallout">
                    <a:avLst>
                      <a:gd name="adj1" fmla="val 45790"/>
                      <a:gd name="adj2" fmla="val 67954"/>
                      <a:gd name="adj3" fmla="val 16667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kumimoji="1" lang="zh-CN" altLang="en-US" sz="76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89" name="图片 88">
                    <a:extLst>
                      <a:ext uri="{FF2B5EF4-FFF2-40B4-BE49-F238E27FC236}">
                        <a16:creationId xmlns:a16="http://schemas.microsoft.com/office/drawing/2014/main" id="{0217F4FC-105C-63F5-8538-D5E7A3C409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95169" y="2107950"/>
                    <a:ext cx="244800" cy="244800"/>
                  </a:xfrm>
                  <a:prstGeom prst="rect">
                    <a:avLst/>
                  </a:prstGeom>
                </p:spPr>
              </p:pic>
              <p:pic>
                <p:nvPicPr>
                  <p:cNvPr id="90" name="图片 89">
                    <a:extLst>
                      <a:ext uri="{FF2B5EF4-FFF2-40B4-BE49-F238E27FC236}">
                        <a16:creationId xmlns:a16="http://schemas.microsoft.com/office/drawing/2014/main" id="{8B575322-CACA-7FCB-0A9A-D8EC8ACC3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794073" y="2136334"/>
                    <a:ext cx="629961" cy="593626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图片 90">
                    <a:extLst>
                      <a:ext uri="{FF2B5EF4-FFF2-40B4-BE49-F238E27FC236}">
                        <a16:creationId xmlns:a16="http://schemas.microsoft.com/office/drawing/2014/main" id="{B5EE6022-6DD4-7CEE-E139-1AF53DEDB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406880" y="2113304"/>
                    <a:ext cx="713436" cy="636267"/>
                  </a:xfrm>
                  <a:prstGeom prst="rect">
                    <a:avLst/>
                  </a:prstGeom>
                </p:spPr>
              </p:pic>
              <p:pic>
                <p:nvPicPr>
                  <p:cNvPr id="92" name="图片 91">
                    <a:extLst>
                      <a:ext uri="{FF2B5EF4-FFF2-40B4-BE49-F238E27FC236}">
                        <a16:creationId xmlns:a16="http://schemas.microsoft.com/office/drawing/2014/main" id="{FDAC1A68-95B2-F4BA-697A-57E7C2B45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 rot="413318" flipH="1">
                    <a:off x="3728237" y="2084579"/>
                    <a:ext cx="413122" cy="4131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圆角矩形 84">
                  <a:extLst>
                    <a:ext uri="{FF2B5EF4-FFF2-40B4-BE49-F238E27FC236}">
                      <a16:creationId xmlns:a16="http://schemas.microsoft.com/office/drawing/2014/main" id="{212AFB32-2DD2-E92F-25DF-B5E136C725C0}"/>
                    </a:ext>
                  </a:extLst>
                </p:cNvPr>
                <p:cNvSpPr/>
                <p:nvPr/>
              </p:nvSpPr>
              <p:spPr>
                <a:xfrm>
                  <a:off x="4855313" y="1653349"/>
                  <a:ext cx="1611438" cy="307777"/>
                </a:xfrm>
                <a:prstGeom prst="round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" altLang="zh-CN" sz="1600" b="1" dirty="0">
                      <a:solidFill>
                        <a:schemeClr val="tx1"/>
                      </a:solidFill>
                      <a:latin typeface="SFMono-Regular"/>
                    </a:rPr>
                    <a:t>Communication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D585779-B0B6-00BD-8BDD-ACF4772C842B}"/>
                  </a:ext>
                </a:extLst>
              </p:cNvPr>
              <p:cNvSpPr/>
              <p:nvPr/>
            </p:nvSpPr>
            <p:spPr>
              <a:xfrm>
                <a:off x="5760746" y="3023413"/>
                <a:ext cx="582746" cy="134144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  <a:latin typeface="SFMono-Regular"/>
                  </a:rPr>
                  <a:t>Sender</a:t>
                </a:r>
                <a:endParaRPr kumimoji="1"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DBABF57C-409B-CABE-EF42-5021D9C0B248}"/>
                  </a:ext>
                </a:extLst>
              </p:cNvPr>
              <p:cNvSpPr/>
              <p:nvPr/>
            </p:nvSpPr>
            <p:spPr>
              <a:xfrm>
                <a:off x="4531623" y="3021612"/>
                <a:ext cx="644229" cy="136247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  <a:latin typeface="SFMono-Regular"/>
                  </a:rPr>
                  <a:t>Receiver</a:t>
                </a:r>
                <a:endParaRPr kumimoji="1" lang="zh-CN" altLang="en-US" sz="9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E126044D-E962-265B-0502-4BB66193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40292" y="2830725"/>
              <a:ext cx="217630" cy="217630"/>
            </a:xfrm>
            <a:prstGeom prst="rect">
              <a:avLst/>
            </a:prstGeom>
          </p:spPr>
        </p:pic>
      </p:grpSp>
      <p:sp>
        <p:nvSpPr>
          <p:cNvPr id="93" name="右箭头 92">
            <a:extLst>
              <a:ext uri="{FF2B5EF4-FFF2-40B4-BE49-F238E27FC236}">
                <a16:creationId xmlns:a16="http://schemas.microsoft.com/office/drawing/2014/main" id="{D055AE36-5DA9-1790-D94F-1A3F729C07F0}"/>
              </a:ext>
            </a:extLst>
          </p:cNvPr>
          <p:cNvSpPr/>
          <p:nvPr/>
        </p:nvSpPr>
        <p:spPr>
          <a:xfrm rot="5400000">
            <a:off x="9302642" y="2983452"/>
            <a:ext cx="362835" cy="281865"/>
          </a:xfrm>
          <a:prstGeom prst="rightArrow">
            <a:avLst>
              <a:gd name="adj1" fmla="val 58392"/>
              <a:gd name="adj2" fmla="val 68472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5294568-9D09-3518-249C-FF7155CCC18C}"/>
              </a:ext>
            </a:extLst>
          </p:cNvPr>
          <p:cNvGrpSpPr/>
          <p:nvPr/>
        </p:nvGrpSpPr>
        <p:grpSpPr>
          <a:xfrm>
            <a:off x="7695343" y="3343527"/>
            <a:ext cx="3554093" cy="1463683"/>
            <a:chOff x="5853379" y="4509257"/>
            <a:chExt cx="3554093" cy="146368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497FD7F-BA84-0A0A-0506-875071836F88}"/>
                </a:ext>
              </a:extLst>
            </p:cNvPr>
            <p:cNvSpPr/>
            <p:nvPr/>
          </p:nvSpPr>
          <p:spPr>
            <a:xfrm>
              <a:off x="5853379" y="4651470"/>
              <a:ext cx="3554093" cy="13214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69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1D7F534C-3425-C92B-FCCC-C9FAAC41FB90}"/>
                </a:ext>
              </a:extLst>
            </p:cNvPr>
            <p:cNvGrpSpPr/>
            <p:nvPr/>
          </p:nvGrpSpPr>
          <p:grpSpPr>
            <a:xfrm>
              <a:off x="5853379" y="4509257"/>
              <a:ext cx="3554093" cy="369332"/>
              <a:chOff x="9253261" y="1112868"/>
              <a:chExt cx="3554093" cy="369332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5DFAE3D3-45CB-B6B8-D4E4-DB1577C00F66}"/>
                  </a:ext>
                </a:extLst>
              </p:cNvPr>
              <p:cNvSpPr txBox="1"/>
              <p:nvPr/>
            </p:nvSpPr>
            <p:spPr>
              <a:xfrm>
                <a:off x="9253261" y="1112868"/>
                <a:ext cx="3554093" cy="369332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normative information</a:t>
                </a:r>
                <a:endParaRPr kumimoji="1" lang="zh-CN" altLang="en-US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DAAC29D4-9090-5596-E684-49B9FFB85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54736" y="1182707"/>
                <a:ext cx="237576" cy="237575"/>
              </a:xfrm>
              <a:prstGeom prst="rect">
                <a:avLst/>
              </a:prstGeom>
              <a:noFill/>
            </p:spPr>
          </p:pic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72DA4753-7126-5950-C118-CC15C8DA0C40}"/>
                </a:ext>
              </a:extLst>
            </p:cNvPr>
            <p:cNvGrpSpPr/>
            <p:nvPr/>
          </p:nvGrpSpPr>
          <p:grpSpPr>
            <a:xfrm>
              <a:off x="6138294" y="4920402"/>
              <a:ext cx="3186305" cy="941869"/>
              <a:chOff x="6101352" y="4901774"/>
              <a:chExt cx="3186305" cy="941869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9133307-6A78-8436-F8B2-7687C371BD65}"/>
                  </a:ext>
                </a:extLst>
              </p:cNvPr>
              <p:cNvSpPr/>
              <p:nvPr/>
            </p:nvSpPr>
            <p:spPr>
              <a:xfrm>
                <a:off x="6101352" y="4943964"/>
                <a:ext cx="1173262" cy="899679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4EB3B7D-E3CD-DB34-749B-4A4B547DB6FB}"/>
                  </a:ext>
                </a:extLst>
              </p:cNvPr>
              <p:cNvSpPr txBox="1"/>
              <p:nvPr/>
            </p:nvSpPr>
            <p:spPr>
              <a:xfrm>
                <a:off x="6427317" y="4901774"/>
                <a:ext cx="6126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右箭头 99">
                <a:extLst>
                  <a:ext uri="{FF2B5EF4-FFF2-40B4-BE49-F238E27FC236}">
                    <a16:creationId xmlns:a16="http://schemas.microsoft.com/office/drawing/2014/main" id="{911CC31A-AC09-B396-EB87-D01CF10C51C6}"/>
                  </a:ext>
                </a:extLst>
              </p:cNvPr>
              <p:cNvSpPr/>
              <p:nvPr/>
            </p:nvSpPr>
            <p:spPr>
              <a:xfrm>
                <a:off x="7372777" y="5294688"/>
                <a:ext cx="199539" cy="202107"/>
              </a:xfrm>
              <a:prstGeom prst="rightArrow">
                <a:avLst>
                  <a:gd name="adj1" fmla="val 45415"/>
                  <a:gd name="adj2" fmla="val 5863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A888232A-67C6-3DBD-9E9C-B849B353979B}"/>
                  </a:ext>
                </a:extLst>
              </p:cNvPr>
              <p:cNvSpPr txBox="1"/>
              <p:nvPr/>
            </p:nvSpPr>
            <p:spPr>
              <a:xfrm>
                <a:off x="8097755" y="4913590"/>
                <a:ext cx="7409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6E779181-D7C3-87FF-F64E-27C811EBB5D5}"/>
                  </a:ext>
                </a:extLst>
              </p:cNvPr>
              <p:cNvSpPr/>
              <p:nvPr/>
            </p:nvSpPr>
            <p:spPr>
              <a:xfrm>
                <a:off x="7648761" y="4946791"/>
                <a:ext cx="1638896" cy="878791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1A9A9D82-795F-F6CF-8223-E82AF616A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0910" y="5241612"/>
                <a:ext cx="439205" cy="397982"/>
              </a:xfrm>
              <a:prstGeom prst="rect">
                <a:avLst/>
              </a:prstGeom>
            </p:spPr>
          </p:pic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A0E566-3DCB-9E4F-A109-8879F3464F20}"/>
                  </a:ext>
                </a:extLst>
              </p:cNvPr>
              <p:cNvSpPr/>
              <p:nvPr/>
            </p:nvSpPr>
            <p:spPr>
              <a:xfrm>
                <a:off x="7732789" y="5636281"/>
                <a:ext cx="635445" cy="12002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  <a:latin typeface="SFMono-Regular"/>
                  </a:rPr>
                  <a:t>Receiver</a:t>
                </a:r>
                <a:endParaRPr kumimoji="1"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圆角矩形标注 105">
                <a:extLst>
                  <a:ext uri="{FF2B5EF4-FFF2-40B4-BE49-F238E27FC236}">
                    <a16:creationId xmlns:a16="http://schemas.microsoft.com/office/drawing/2014/main" id="{A003355C-A470-52B5-F671-2877F459A29F}"/>
                  </a:ext>
                </a:extLst>
              </p:cNvPr>
              <p:cNvSpPr/>
              <p:nvPr/>
            </p:nvSpPr>
            <p:spPr>
              <a:xfrm>
                <a:off x="8388964" y="5213270"/>
                <a:ext cx="855120" cy="394940"/>
              </a:xfrm>
              <a:prstGeom prst="wedgeRoundRectCallout">
                <a:avLst>
                  <a:gd name="adj1" fmla="val -64448"/>
                  <a:gd name="adj2" fmla="val 26704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69"/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4B7AFFA-CD75-26A1-1422-A6ECDDB8BB74}"/>
                  </a:ext>
                </a:extLst>
              </p:cNvPr>
              <p:cNvSpPr txBox="1"/>
              <p:nvPr/>
            </p:nvSpPr>
            <p:spPr>
              <a:xfrm>
                <a:off x="8368234" y="5196209"/>
                <a:ext cx="896581" cy="442674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No smoking 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C00000"/>
                    </a:solidFill>
                    <a:latin typeface="SFMono-Regular"/>
                  </a:rPr>
                  <a:t>indoors</a:t>
                </a:r>
                <a:endParaRPr lang="zh-CN" altLang="en-US" sz="1000" b="1" dirty="0">
                  <a:solidFill>
                    <a:srgbClr val="C00000"/>
                  </a:solidFill>
                  <a:latin typeface="SFMono-Regular"/>
                </a:endParaRPr>
              </a:p>
            </p:txBody>
          </p:sp>
        </p:grp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BCA2761E-B10C-6727-B0BF-55E4F6A226EB}"/>
              </a:ext>
            </a:extLst>
          </p:cNvPr>
          <p:cNvSpPr/>
          <p:nvPr/>
        </p:nvSpPr>
        <p:spPr>
          <a:xfrm>
            <a:off x="7197352" y="1567772"/>
            <a:ext cx="4410447" cy="37166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95940909-BEFF-72A9-1637-65FE7949238C}"/>
              </a:ext>
            </a:extLst>
          </p:cNvPr>
          <p:cNvCxnSpPr/>
          <p:nvPr/>
        </p:nvCxnSpPr>
        <p:spPr>
          <a:xfrm>
            <a:off x="6766273" y="3236554"/>
            <a:ext cx="432997" cy="45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EB3AD39-7261-36A6-58D3-8BE56E99DC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7910" y="4062449"/>
            <a:ext cx="996650" cy="530011"/>
          </a:xfrm>
          <a:prstGeom prst="rect">
            <a:avLst/>
          </a:prstGeom>
        </p:spPr>
      </p:pic>
      <p:sp>
        <p:nvSpPr>
          <p:cNvPr id="3" name="矩形: 圆角 21">
            <a:extLst>
              <a:ext uri="{FF2B5EF4-FFF2-40B4-BE49-F238E27FC236}">
                <a16:creationId xmlns:a16="http://schemas.microsoft.com/office/drawing/2014/main" id="{26DE6FCB-A06A-ABCA-5C6F-AE3624960377}"/>
              </a:ext>
            </a:extLst>
          </p:cNvPr>
          <p:cNvSpPr/>
          <p:nvPr/>
        </p:nvSpPr>
        <p:spPr>
          <a:xfrm>
            <a:off x="148000" y="2888857"/>
            <a:ext cx="1942094" cy="96123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585212"/>
              <a:satOff val="-11705"/>
              <a:lumOff val="20686"/>
              <a:alphaOff val="0"/>
            </a:schemeClr>
          </a:fillRef>
          <a:effectRef idx="2">
            <a:schemeClr val="accent2">
              <a:hueOff val="585212"/>
              <a:satOff val="-11705"/>
              <a:lumOff val="2068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Spreading </a:t>
            </a:r>
          </a:p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88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1686</Words>
  <Application>Microsoft Office PowerPoint</Application>
  <PresentationFormat>宽屏</PresentationFormat>
  <Paragraphs>225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SFMono-Regular</vt:lpstr>
      <vt:lpstr>等线</vt:lpstr>
      <vt:lpstr>等线 Light</vt:lpstr>
      <vt:lpstr>Microsoft YaHei</vt:lpstr>
      <vt:lpstr>Arial</vt:lpstr>
      <vt:lpstr>Cambria Math</vt:lpstr>
      <vt:lpstr>Courier New</vt:lpstr>
      <vt:lpstr>Times New Roman</vt:lpstr>
      <vt:lpstr>Office 主题​​</vt:lpstr>
      <vt:lpstr>  Emergence of Social Norms in Generative Agent Societies:  Principles and Architecture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Siyue Ren</dc:creator>
  <cp:lastModifiedBy>智尧 崔</cp:lastModifiedBy>
  <cp:revision>16</cp:revision>
  <dcterms:created xsi:type="dcterms:W3CDTF">2024-07-22T13:24:27Z</dcterms:created>
  <dcterms:modified xsi:type="dcterms:W3CDTF">2024-08-20T08:32:46Z</dcterms:modified>
</cp:coreProperties>
</file>